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03" r:id="rId2"/>
    <p:sldId id="1028" r:id="rId3"/>
    <p:sldId id="1029" r:id="rId4"/>
    <p:sldId id="1030" r:id="rId5"/>
    <p:sldId id="1031" r:id="rId6"/>
    <p:sldId id="1032" r:id="rId7"/>
    <p:sldId id="987" r:id="rId8"/>
    <p:sldId id="1021" r:id="rId9"/>
    <p:sldId id="1022" r:id="rId10"/>
    <p:sldId id="1023" r:id="rId11"/>
    <p:sldId id="1024" r:id="rId12"/>
    <p:sldId id="1025" r:id="rId13"/>
    <p:sldId id="1026" r:id="rId14"/>
    <p:sldId id="1011" r:id="rId15"/>
  </p:sldIdLst>
  <p:sldSz cx="9144000" cy="5143500" type="screen16x9"/>
  <p:notesSz cx="6888163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9CC"/>
    <a:srgbClr val="003399"/>
    <a:srgbClr val="FFC000"/>
    <a:srgbClr val="6600CC"/>
    <a:srgbClr val="003300"/>
    <a:srgbClr val="009900"/>
    <a:srgbClr val="FF9900"/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1" autoAdjust="0"/>
    <p:restoredTop sz="88850" autoAdjust="0"/>
  </p:normalViewPr>
  <p:slideViewPr>
    <p:cSldViewPr>
      <p:cViewPr varScale="1">
        <p:scale>
          <a:sx n="85" d="100"/>
          <a:sy n="85" d="100"/>
        </p:scale>
        <p:origin x="95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0739BF54-0BC1-42E6-B475-DF34E051CD36}" type="datetimeFigureOut">
              <a:rPr lang="ko-KR" altLang="en-US" smtClean="0"/>
              <a:pPr/>
              <a:t>2022-02-16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0533DC3-537F-4795-A55D-6F96AB7699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589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9C9A239D-8EAB-4675-960D-33BF23570D9B}" type="datetimeFigureOut">
              <a:rPr lang="ko-KR" altLang="en-US" smtClean="0"/>
              <a:pPr/>
              <a:t>2022-02-16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B89C52FD-702A-4F63-9E0D-640FECA2C3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96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971600" y="664071"/>
            <a:ext cx="7704856" cy="85725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4569972"/>
            <a:ext cx="2133600" cy="273844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1533115"/>
            <a:ext cx="7516142" cy="282083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내용을 입력하세요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971600" y="664071"/>
            <a:ext cx="7704856" cy="85725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4569972"/>
            <a:ext cx="2133600" cy="273844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1533115"/>
            <a:ext cx="7516142" cy="282083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내용을 입력하세요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7064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971600" y="664071"/>
            <a:ext cx="7704856" cy="85725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4569972"/>
            <a:ext cx="2133600" cy="273844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1533115"/>
            <a:ext cx="7516142" cy="282083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내용을 입력하세요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E419-3DBD-4114-8239-FD00F4B4DADF}" type="datetimeFigureOut">
              <a:rPr lang="ko-KR" altLang="en-US" smtClean="0"/>
              <a:pPr/>
              <a:t>2022-02-16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4569972"/>
            <a:ext cx="2133600" cy="273844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4569972"/>
            <a:ext cx="2133600" cy="273844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4569972"/>
            <a:ext cx="2133600" cy="273844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7064"/>
          </a:xfrm>
          <a:prstGeom prst="rect">
            <a:avLst/>
          </a:prstGeom>
          <a:noFill/>
        </p:spPr>
      </p:pic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4569972"/>
            <a:ext cx="2133600" cy="273844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6682462" y="4840002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b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78904" y="1383618"/>
            <a:ext cx="8229600" cy="85725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878904" y="1383618"/>
            <a:ext cx="8229600" cy="85725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682462" y="4840002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b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664071"/>
            <a:ext cx="7704856" cy="85725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4569972"/>
            <a:ext cx="2133600" cy="273844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1533115"/>
            <a:ext cx="7516142" cy="282083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내용을 입력하세요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E419-3DBD-4114-8239-FD00F4B4DADF}" type="datetimeFigureOut">
              <a:rPr lang="ko-KR" altLang="en-US" smtClean="0"/>
              <a:pPr/>
              <a:t>2022-02-16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66" r:id="rId8"/>
    <p:sldLayoutId id="2147483660" r:id="rId9"/>
    <p:sldLayoutId id="2147483661" r:id="rId10"/>
    <p:sldLayoutId id="2147483663" r:id="rId11"/>
    <p:sldLayoutId id="2147483664" r:id="rId12"/>
    <p:sldLayoutId id="2147483649" r:id="rId13"/>
  </p:sldLayoutIdLst>
  <p:transition>
    <p:wipe dir="r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관리종목 이란</a:t>
            </a:r>
            <a:r>
              <a:rPr lang="en-US" altLang="ko-KR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?</a:t>
            </a:r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 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611560" y="1097814"/>
            <a:ext cx="7992887" cy="3274136"/>
          </a:xfrm>
          <a:prstGeom prst="roundRect">
            <a:avLst>
              <a:gd name="adj" fmla="val 22081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fontAlgn="base">
              <a:lnSpc>
                <a:spcPct val="150000"/>
              </a:lnSpc>
            </a:pPr>
            <a:endParaRPr lang="en-US" altLang="ko-KR" sz="20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fontAlgn="base"/>
            <a:r>
              <a:rPr lang="ko-KR" altLang="en-US" sz="19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ea"/>
              </a:rPr>
              <a:t>관리종목은 상장폐지 기준에 해당될 우려가 있음을 예고하여</a:t>
            </a:r>
            <a:r>
              <a:rPr lang="en-US" altLang="ko-KR" sz="19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ea"/>
              </a:rPr>
              <a:t>, </a:t>
            </a:r>
          </a:p>
          <a:p>
            <a:pPr fontAlgn="base"/>
            <a:r>
              <a:rPr lang="ko-KR" altLang="en-US" sz="19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ea"/>
              </a:rPr>
              <a:t>투자자에게는 투자에 유의도록 주의를 환기하고</a:t>
            </a:r>
            <a:r>
              <a:rPr lang="en-US" altLang="ko-KR" sz="19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ea"/>
              </a:rPr>
              <a:t>, </a:t>
            </a:r>
            <a:r>
              <a:rPr lang="ko-KR" altLang="en-US" sz="19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ea"/>
              </a:rPr>
              <a:t>기업에는 정상화를 </a:t>
            </a:r>
            <a:endParaRPr lang="en-US" altLang="ko-KR" sz="19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ea"/>
            </a:endParaRPr>
          </a:p>
          <a:p>
            <a:pPr fontAlgn="base"/>
            <a:r>
              <a:rPr lang="ko-KR" altLang="en-US" sz="19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ea"/>
              </a:rPr>
              <a:t>도모할 수 있도록 하기 위해 지정</a:t>
            </a:r>
            <a:endParaRPr lang="en-US" altLang="ko-KR" sz="19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ea"/>
            </a:endParaRPr>
          </a:p>
          <a:p>
            <a:pPr fontAlgn="base"/>
            <a:endParaRPr lang="en-US" altLang="ko-KR" sz="19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ea"/>
            </a:endParaRPr>
          </a:p>
          <a:p>
            <a:pPr fontAlgn="base"/>
            <a:r>
              <a:rPr lang="ko-KR" altLang="en-US" sz="2000" b="0" i="0" dirty="0">
                <a:solidFill>
                  <a:srgbClr val="000000"/>
                </a:solidFill>
                <a:effectLst/>
                <a:latin typeface="+mn-ea"/>
              </a:rPr>
              <a:t>상장법인이 갖춰야할 최소한도의 유동성을 갖추지 못하였거나 </a:t>
            </a:r>
            <a:endParaRPr lang="en-US" altLang="ko-KR" sz="2000" b="0" i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/>
            <a:r>
              <a:rPr lang="ko-KR" altLang="en-US" sz="2000" b="0" i="0" dirty="0">
                <a:solidFill>
                  <a:srgbClr val="000000"/>
                </a:solidFill>
                <a:effectLst/>
                <a:latin typeface="+mn-ea"/>
              </a:rPr>
              <a:t>영업실적 악화 등의 사유로 부실이 심화된 종목으로 </a:t>
            </a:r>
            <a:r>
              <a:rPr lang="ko-KR" altLang="en-US" sz="2000" b="1" i="0" dirty="0">
                <a:solidFill>
                  <a:srgbClr val="FF0010"/>
                </a:solidFill>
                <a:effectLst/>
                <a:latin typeface="+mn-ea"/>
              </a:rPr>
              <a:t>상장폐지 기준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+mn-ea"/>
              </a:rPr>
              <a:t>에 </a:t>
            </a:r>
            <a:endParaRPr lang="en-US" altLang="ko-KR" sz="2000" b="0" i="0" dirty="0">
              <a:solidFill>
                <a:srgbClr val="000000"/>
              </a:solidFill>
              <a:effectLst/>
              <a:latin typeface="+mn-ea"/>
            </a:endParaRPr>
          </a:p>
          <a:p>
            <a:pPr fontAlgn="base"/>
            <a:r>
              <a:rPr lang="ko-KR" altLang="en-US" sz="2000" b="0" i="0" dirty="0">
                <a:solidFill>
                  <a:srgbClr val="000000"/>
                </a:solidFill>
                <a:effectLst/>
                <a:latin typeface="+mn-ea"/>
              </a:rPr>
              <a:t>해당할 우려가 있는 종목이 지정됨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+mn-ea"/>
              </a:rPr>
              <a:t>.</a:t>
            </a:r>
          </a:p>
          <a:p>
            <a:pPr fontAlgn="base"/>
            <a:endParaRPr lang="en-US" altLang="ko-KR" sz="2000" b="1" i="0" dirty="0">
              <a:solidFill>
                <a:srgbClr val="BA0000"/>
              </a:solidFill>
              <a:effectLst/>
              <a:latin typeface="+mn-ea"/>
            </a:endParaRPr>
          </a:p>
          <a:p>
            <a:pPr fontAlgn="base"/>
            <a:r>
              <a:rPr lang="ko-KR" altLang="en-US" sz="2000" b="1" i="0" dirty="0">
                <a:solidFill>
                  <a:srgbClr val="FF0000"/>
                </a:solidFill>
                <a:effectLst/>
                <a:latin typeface="+mn-ea"/>
              </a:rPr>
              <a:t>관리종목으로 지정되면 일정 기간 매매거래를 정지 시킬 수 있으며</a:t>
            </a:r>
            <a:endParaRPr lang="ko-KR" altLang="en-US" sz="2000" b="0" i="0" dirty="0">
              <a:solidFill>
                <a:srgbClr val="FF0000"/>
              </a:solidFill>
              <a:effectLst/>
              <a:latin typeface="+mn-ea"/>
            </a:endParaRPr>
          </a:p>
          <a:p>
            <a:pPr fontAlgn="base"/>
            <a:r>
              <a:rPr lang="ko-KR" altLang="en-US" sz="2000" b="1" i="0" dirty="0">
                <a:solidFill>
                  <a:srgbClr val="FF0000"/>
                </a:solidFill>
                <a:effectLst/>
                <a:latin typeface="+mn-ea"/>
              </a:rPr>
              <a:t>주식의 신용거래가 금지되고 대용 유가증권으로도 사용할 수 없음</a:t>
            </a:r>
            <a:endParaRPr lang="ko-KR" altLang="en-US" sz="2000" b="0" i="0" dirty="0">
              <a:solidFill>
                <a:srgbClr val="FF0000"/>
              </a:solidFill>
              <a:effectLst/>
              <a:latin typeface="+mn-ea"/>
            </a:endParaRPr>
          </a:p>
          <a:p>
            <a:pPr algn="ctr" fontAlgn="base"/>
            <a:endParaRPr lang="ko-KR" altLang="en-US" sz="2800" b="0" i="0" dirty="0">
              <a:solidFill>
                <a:srgbClr val="8A837E"/>
              </a:solidFill>
              <a:effectLst/>
              <a:latin typeface="se-nanum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512253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상장폐지 기준</a:t>
            </a:r>
            <a:r>
              <a:rPr lang="en-US" altLang="ko-KR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(KOSDAQ)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A3CB900-1C29-497E-9C72-2485D659A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5566"/>
            <a:ext cx="806489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5667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상장폐지 기준</a:t>
            </a:r>
            <a:r>
              <a:rPr lang="en-US" altLang="ko-KR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(KOSDAQ)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49614E4-AC91-4C7D-9FC7-96F3C3BDA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5566"/>
            <a:ext cx="80648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3456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상장폐지 기준</a:t>
            </a:r>
            <a:r>
              <a:rPr lang="en-US" altLang="ko-KR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(KOSDAQ)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9E102ED-0DC0-4BCE-A9F0-F1D87207B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5566"/>
            <a:ext cx="80648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9108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상장폐지 기준</a:t>
            </a:r>
            <a:r>
              <a:rPr lang="en-US" altLang="ko-KR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(KOSDAQ)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7D40286-FD86-41F2-9D8C-D1102A01F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5566"/>
            <a:ext cx="81369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6177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금주 상장 적격성 실질심사 일정</a:t>
            </a:r>
            <a:endParaRPr lang="ko-KR" altLang="en-US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539552" y="1131590"/>
            <a:ext cx="7992888" cy="3274136"/>
          </a:xfrm>
          <a:prstGeom prst="roundRect">
            <a:avLst>
              <a:gd name="adj" fmla="val 22081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l" fontAlgn="base"/>
            <a:r>
              <a:rPr lang="ko-KR" altLang="en-US" sz="24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오스템</a:t>
            </a:r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 임플란트 </a:t>
            </a:r>
            <a:r>
              <a:rPr lang="en-US" altLang="ko-KR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: 2</a:t>
            </a:r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월 </a:t>
            </a:r>
            <a:r>
              <a:rPr lang="en-US" altLang="ko-KR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17</a:t>
            </a:r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일</a:t>
            </a:r>
            <a:r>
              <a:rPr lang="en-US" altLang="ko-KR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(</a:t>
            </a:r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목</a:t>
            </a:r>
            <a:r>
              <a:rPr lang="en-US" altLang="ko-KR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) $ 2022</a:t>
            </a:r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년 </a:t>
            </a:r>
            <a:r>
              <a:rPr lang="en-US" altLang="ko-KR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1</a:t>
            </a:r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월 </a:t>
            </a:r>
            <a:r>
              <a:rPr lang="en-US" altLang="ko-KR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3</a:t>
            </a:r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일 거래정지</a:t>
            </a:r>
            <a:endParaRPr lang="en-US" altLang="ko-KR" sz="24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e-nanumgothic"/>
            </a:endParaRPr>
          </a:p>
          <a:p>
            <a:pPr algn="l" fontAlgn="base"/>
            <a:r>
              <a:rPr lang="ko-KR" altLang="en-US" sz="2400" b="0" i="0" dirty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                     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상장 적격성 실질심사 대상 여부가 결정</a:t>
            </a:r>
            <a:endParaRPr lang="en-US" altLang="ko-KR" b="1" i="0" dirty="0">
              <a:solidFill>
                <a:srgbClr val="FF0000"/>
              </a:solidFill>
              <a:effectLst/>
              <a:latin typeface="se-nanumgothic"/>
            </a:endParaRPr>
          </a:p>
          <a:p>
            <a:pPr algn="l" fontAlgn="base"/>
            <a:endParaRPr lang="ko-KR" altLang="en-US" sz="24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e-nanumgothic"/>
            </a:endParaRPr>
          </a:p>
          <a:p>
            <a:pPr algn="l" fontAlgn="base"/>
            <a:r>
              <a:rPr lang="ko-KR" altLang="en-US" sz="24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신라젠</a:t>
            </a:r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  </a:t>
            </a:r>
            <a:r>
              <a:rPr lang="en-US" altLang="ko-KR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: 2</a:t>
            </a:r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월 </a:t>
            </a:r>
            <a:r>
              <a:rPr lang="en-US" altLang="ko-KR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18</a:t>
            </a:r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일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-nanumgothic"/>
              </a:rPr>
              <a:t>(</a:t>
            </a: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-nanumgothic"/>
              </a:rPr>
              <a:t>금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-nanumgothic"/>
              </a:rPr>
              <a:t>) $ 2020</a:t>
            </a: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-nanumgothic"/>
              </a:rPr>
              <a:t>년 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-nanumgothic"/>
              </a:rPr>
              <a:t>5</a:t>
            </a: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-nanumgothic"/>
              </a:rPr>
              <a:t>월 거래정지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se-nanumgothic"/>
            </a:endParaRPr>
          </a:p>
          <a:p>
            <a:pPr algn="l" fontAlgn="base"/>
            <a:r>
              <a:rPr lang="en-US" altLang="ko-KR" sz="2000" b="0" i="0" dirty="0">
                <a:solidFill>
                  <a:srgbClr val="00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            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3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심 중 두번째인 코스닥시장위원회가 열려 상장 유지나 폐지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</a:p>
          <a:p>
            <a:pPr algn="l" fontAlgn="base"/>
            <a:r>
              <a:rPr lang="en-US" altLang="ko-KR" b="1" dirty="0">
                <a:solidFill>
                  <a:srgbClr val="FF0000"/>
                </a:solidFill>
                <a:latin typeface="Malgun Gothic" panose="020B0503020000020004" pitchFamily="50" charset="-127"/>
                <a:ea typeface="Malgun Gothic" panose="020B0503020000020004" pitchFamily="50" charset="-127"/>
              </a:rPr>
              <a:t>              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또는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1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년 이내 개선 기간 부여를 결정할 예정</a:t>
            </a:r>
            <a:endParaRPr lang="en-US" altLang="ko-KR" b="1" i="0" dirty="0">
              <a:solidFill>
                <a:srgbClr val="FF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fontAlgn="base"/>
            <a:endParaRPr lang="en-US" altLang="ko-KR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e-nanumgothic"/>
            </a:endParaRPr>
          </a:p>
          <a:p>
            <a:pPr algn="l" fontAlgn="base"/>
            <a:r>
              <a:rPr lang="ko-KR" alt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계양전기 </a:t>
            </a:r>
            <a:r>
              <a:rPr lang="en-US" altLang="ko-KR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-nanumgothic"/>
              </a:rPr>
              <a:t>: </a:t>
            </a: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-nanumgothic"/>
              </a:rPr>
              <a:t>상장 적격성 실질심사 사유 발생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-nanumgothic"/>
              </a:rPr>
              <a:t>(</a:t>
            </a: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-nanumgothic"/>
              </a:rPr>
              <a:t>횡령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-nanumgothic"/>
              </a:rPr>
              <a:t>)</a:t>
            </a:r>
          </a:p>
          <a:p>
            <a:pPr algn="l" fontAlgn="base"/>
            <a:r>
              <a:rPr lang="ko-KR" altLang="en-US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향후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영업일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오는 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b="1" i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이내  기업 심사위원회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심의대상 여부 결정 </a:t>
            </a:r>
            <a:endParaRPr lang="ko-KR" altLang="en-US" b="1" i="0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96431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관리종목 지정 기준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611560" y="1097814"/>
            <a:ext cx="7992887" cy="3274136"/>
          </a:xfrm>
          <a:prstGeom prst="roundRect">
            <a:avLst>
              <a:gd name="adj" fmla="val 22081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l" fontAlgn="base">
              <a:lnSpc>
                <a:spcPct val="150000"/>
              </a:lnSpc>
            </a:pPr>
            <a:endParaRPr lang="en-US" altLang="ko-KR" sz="1900" b="1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lnSpc>
                <a:spcPct val="150000"/>
              </a:lnSpc>
            </a:pPr>
            <a:r>
              <a:rPr lang="en-US" altLang="ko-KR" sz="1900" b="1" i="0" dirty="0">
                <a:solidFill>
                  <a:srgbClr val="000000"/>
                </a:solidFill>
                <a:effectLst/>
                <a:latin typeface="inherit"/>
              </a:rPr>
              <a:t>1. </a:t>
            </a:r>
            <a:r>
              <a:rPr lang="ko-KR" altLang="en-US" sz="1900" b="1" i="0" u="sng" dirty="0">
                <a:solidFill>
                  <a:srgbClr val="000000"/>
                </a:solidFill>
                <a:effectLst/>
                <a:latin typeface="inherit"/>
              </a:rPr>
              <a:t>정기보고서 </a:t>
            </a:r>
            <a:r>
              <a:rPr lang="ko-KR" altLang="en-US" sz="1900" b="1" i="0" u="sng" dirty="0" err="1">
                <a:solidFill>
                  <a:srgbClr val="000000"/>
                </a:solidFill>
                <a:effectLst/>
                <a:latin typeface="inherit"/>
              </a:rPr>
              <a:t>미제출</a:t>
            </a:r>
            <a:endParaRPr lang="ko-KR" altLang="en-US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>
              <a:lnSpc>
                <a:spcPct val="150000"/>
              </a:lnSpc>
            </a:pP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-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법정제출기한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(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사업연도 경과 후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90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일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)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내 사업보고서 미 </a:t>
            </a:r>
            <a:r>
              <a:rPr lang="ko-KR" altLang="en-US" sz="1900" b="0" i="0" dirty="0" err="1">
                <a:solidFill>
                  <a:srgbClr val="000000"/>
                </a:solidFill>
                <a:effectLst/>
                <a:latin typeface="se-nanumgothic"/>
              </a:rPr>
              <a:t>체출</a:t>
            </a:r>
            <a:endParaRPr lang="ko-KR" altLang="en-US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>
              <a:lnSpc>
                <a:spcPct val="150000"/>
              </a:lnSpc>
            </a:pP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-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법정제출기한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(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분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·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반기 경과 후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45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일 이내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)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내 반기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·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분기보고서 미 제출</a:t>
            </a:r>
          </a:p>
          <a:p>
            <a:pPr algn="l" fontAlgn="base">
              <a:lnSpc>
                <a:spcPct val="150000"/>
              </a:lnSpc>
            </a:pP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​</a:t>
            </a:r>
          </a:p>
          <a:p>
            <a:pPr algn="l" fontAlgn="base">
              <a:lnSpc>
                <a:spcPct val="150000"/>
              </a:lnSpc>
            </a:pPr>
            <a:r>
              <a:rPr lang="en-US" altLang="ko-KR" sz="1900" b="1" i="0" dirty="0">
                <a:solidFill>
                  <a:srgbClr val="000000"/>
                </a:solidFill>
                <a:effectLst/>
                <a:latin typeface="inherit"/>
              </a:rPr>
              <a:t>2. </a:t>
            </a:r>
            <a:r>
              <a:rPr lang="ko-KR" altLang="en-US" sz="1900" b="1" i="0" u="sng" dirty="0">
                <a:solidFill>
                  <a:srgbClr val="000000"/>
                </a:solidFill>
                <a:effectLst/>
                <a:latin typeface="inherit"/>
              </a:rPr>
              <a:t>감사인 의견 미달</a:t>
            </a:r>
            <a:endParaRPr lang="ko-KR" altLang="en-US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>
              <a:lnSpc>
                <a:spcPct val="150000"/>
              </a:lnSpc>
            </a:pP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-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감사보고서상 감사의견이 감사범위제한 한정인 경우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(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연결감사보고서포함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)</a:t>
            </a:r>
          </a:p>
          <a:p>
            <a:pPr algn="l" fontAlgn="base">
              <a:lnSpc>
                <a:spcPct val="150000"/>
              </a:lnSpc>
            </a:pP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-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반기 검토보고서상 검토의견이 부 적정 또는 의견 거절인 경우</a:t>
            </a:r>
          </a:p>
          <a:p>
            <a:pPr algn="l" fontAlgn="base">
              <a:lnSpc>
                <a:spcPct val="150000"/>
              </a:lnSpc>
            </a:pP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6334866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관리종목 지정 기준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611560" y="915273"/>
            <a:ext cx="7992887" cy="3600693"/>
          </a:xfrm>
          <a:prstGeom prst="roundRect">
            <a:avLst>
              <a:gd name="adj" fmla="val 22081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l" fontAlgn="base"/>
            <a:endParaRPr lang="en-US" altLang="ko-KR" sz="1900" b="1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en-US" altLang="ko-KR" sz="1900" b="1" i="0" dirty="0">
                <a:solidFill>
                  <a:srgbClr val="000000"/>
                </a:solidFill>
                <a:effectLst/>
                <a:latin typeface="inherit"/>
              </a:rPr>
              <a:t>3. </a:t>
            </a:r>
            <a:r>
              <a:rPr lang="ko-KR" altLang="en-US" sz="1900" b="1" i="0" u="sng" dirty="0">
                <a:solidFill>
                  <a:srgbClr val="000000"/>
                </a:solidFill>
                <a:effectLst/>
                <a:latin typeface="inherit"/>
              </a:rPr>
              <a:t>자본잠식</a:t>
            </a:r>
            <a:endParaRPr lang="ko-KR" altLang="en-US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-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최근사업연도 사업보고서상 자본금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50%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이상 잠식</a:t>
            </a:r>
          </a:p>
          <a:p>
            <a:pPr algn="l" fontAlgn="base"/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* 주의자본 </a:t>
            </a:r>
            <a:r>
              <a:rPr lang="ko-KR" altLang="en-US" sz="1900" b="0" i="0" dirty="0" err="1">
                <a:solidFill>
                  <a:srgbClr val="000000"/>
                </a:solidFill>
                <a:effectLst/>
                <a:latin typeface="se-nanumgothic"/>
              </a:rPr>
              <a:t>잠식률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= (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자본금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-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자본총계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) /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자본금</a:t>
            </a:r>
          </a:p>
          <a:p>
            <a:pPr algn="l" fontAlgn="base"/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*주의종속회사가 있는 경우 연결재무제표상 자본금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,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자본총계</a:t>
            </a:r>
            <a:endParaRPr lang="en-US" altLang="ko-KR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(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외부주주지분 제외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)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를 기준으로 함</a:t>
            </a:r>
            <a:endParaRPr lang="en-US" altLang="ko-KR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endParaRPr lang="ko-KR" altLang="en-US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​</a:t>
            </a:r>
            <a:r>
              <a:rPr lang="en-US" altLang="ko-KR" sz="1900" b="1" i="0" dirty="0">
                <a:solidFill>
                  <a:srgbClr val="000000"/>
                </a:solidFill>
                <a:effectLst/>
                <a:latin typeface="inherit"/>
              </a:rPr>
              <a:t>4. </a:t>
            </a:r>
            <a:r>
              <a:rPr lang="ko-KR" altLang="en-US" sz="1900" b="1" i="0" u="sng" dirty="0">
                <a:solidFill>
                  <a:srgbClr val="000000"/>
                </a:solidFill>
                <a:effectLst/>
                <a:latin typeface="inherit"/>
              </a:rPr>
              <a:t>주식분산 미달</a:t>
            </a:r>
            <a:endParaRPr lang="ko-KR" altLang="en-US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-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최근사업연도 사업보고서상 일반 </a:t>
            </a:r>
            <a:r>
              <a:rPr lang="ko-KR" altLang="en-US" sz="1900" b="0" i="0" dirty="0" err="1">
                <a:solidFill>
                  <a:srgbClr val="000000"/>
                </a:solidFill>
                <a:effectLst/>
                <a:latin typeface="se-nanumgothic"/>
              </a:rPr>
              <a:t>주주수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200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명 미만</a:t>
            </a:r>
          </a:p>
          <a:p>
            <a:pPr algn="l" fontAlgn="base"/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-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최근사업연도 사업보고서상 일반주주 지분율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5%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미만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, </a:t>
            </a:r>
          </a:p>
          <a:p>
            <a:pPr algn="l" fontAlgn="base"/>
            <a:r>
              <a:rPr lang="en-US" altLang="ko-KR" sz="1900" dirty="0">
                <a:solidFill>
                  <a:srgbClr val="000000"/>
                </a:solidFill>
                <a:latin typeface="se-nanumgothic"/>
              </a:rPr>
              <a:t>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다만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, 200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만주 이상인 경우 해당되지 않는 것으로 간주</a:t>
            </a:r>
          </a:p>
          <a:p>
            <a:pPr algn="l" fontAlgn="base"/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3476696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관리종목 지정 기준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611560" y="915273"/>
            <a:ext cx="7992887" cy="3600693"/>
          </a:xfrm>
          <a:prstGeom prst="roundRect">
            <a:avLst>
              <a:gd name="adj" fmla="val 22081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l" fontAlgn="base"/>
            <a:r>
              <a:rPr lang="en-US" altLang="ko-KR" sz="1900" b="1" i="0" dirty="0">
                <a:solidFill>
                  <a:srgbClr val="000000"/>
                </a:solidFill>
                <a:effectLst/>
                <a:latin typeface="inherit"/>
              </a:rPr>
              <a:t>5. </a:t>
            </a:r>
            <a:r>
              <a:rPr lang="ko-KR" altLang="en-US" sz="1900" b="1" i="0" u="sng" dirty="0">
                <a:solidFill>
                  <a:srgbClr val="000000"/>
                </a:solidFill>
                <a:effectLst/>
                <a:latin typeface="inherit"/>
              </a:rPr>
              <a:t>거래량 미달</a:t>
            </a:r>
            <a:endParaRPr lang="ko-KR" altLang="en-US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-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반기 월평균거래량이 반기 말 현재 유동주식수의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1%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미만</a:t>
            </a:r>
          </a:p>
          <a:p>
            <a:pPr algn="l" fontAlgn="base"/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​</a:t>
            </a:r>
          </a:p>
          <a:p>
            <a:pPr algn="l" fontAlgn="base"/>
            <a:r>
              <a:rPr lang="en-US" altLang="ko-KR" sz="1900" b="1" i="0" dirty="0">
                <a:solidFill>
                  <a:srgbClr val="000000"/>
                </a:solidFill>
                <a:effectLst/>
                <a:latin typeface="inherit"/>
              </a:rPr>
              <a:t>6. </a:t>
            </a:r>
            <a:r>
              <a:rPr lang="ko-KR" altLang="en-US" sz="1900" b="1" i="0" u="sng" dirty="0">
                <a:solidFill>
                  <a:srgbClr val="000000"/>
                </a:solidFill>
                <a:effectLst/>
                <a:latin typeface="inherit"/>
              </a:rPr>
              <a:t>지배구조 미달</a:t>
            </a:r>
            <a:endParaRPr lang="ko-KR" altLang="en-US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marL="342900" indent="-342900" algn="l" fontAlgn="base">
              <a:buFontTx/>
              <a:buChar char="-"/>
            </a:pP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사회이사구사 이사 총수의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1/4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미만 등</a:t>
            </a:r>
            <a:endParaRPr lang="en-US" altLang="ko-KR" sz="1900" dirty="0">
              <a:solidFill>
                <a:srgbClr val="000000"/>
              </a:solidFill>
              <a:latin typeface="se-nanumgothic"/>
            </a:endParaRPr>
          </a:p>
          <a:p>
            <a:pPr algn="l" fontAlgn="base"/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     (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자산총액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2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조원이상 법인의 경우 사외이사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3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인 이상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, 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과반수 미 충족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)</a:t>
            </a:r>
          </a:p>
          <a:p>
            <a:pPr marL="342900" indent="-342900" algn="l" fontAlgn="base">
              <a:buFontTx/>
              <a:buChar char="-"/>
            </a:pP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감사위원회 미 설치 또는 사외이사수가 감사 위원의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2/3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미만 등</a:t>
            </a:r>
            <a:endParaRPr lang="en-US" altLang="ko-KR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sz="1900" dirty="0">
                <a:solidFill>
                  <a:srgbClr val="000000"/>
                </a:solidFill>
                <a:latin typeface="se-nanumgothic"/>
              </a:rPr>
              <a:t>    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(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자산총액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2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조원이상 법인만 해당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)</a:t>
            </a:r>
          </a:p>
          <a:p>
            <a:pPr algn="l" fontAlgn="base"/>
            <a:endParaRPr lang="en-US" altLang="ko-KR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sz="1900" b="1" i="0" dirty="0">
                <a:solidFill>
                  <a:srgbClr val="000000"/>
                </a:solidFill>
                <a:effectLst/>
                <a:latin typeface="inherit"/>
              </a:rPr>
              <a:t>7. </a:t>
            </a:r>
            <a:r>
              <a:rPr lang="ko-KR" altLang="en-US" sz="1900" b="1" i="0" u="sng" dirty="0">
                <a:solidFill>
                  <a:srgbClr val="000000"/>
                </a:solidFill>
                <a:effectLst/>
                <a:latin typeface="inherit"/>
              </a:rPr>
              <a:t>공시의무 위반</a:t>
            </a:r>
            <a:endParaRPr lang="ko-KR" altLang="en-US" sz="19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- 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최근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1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년간 공시의무위반 누계 벌점 </a:t>
            </a:r>
            <a:r>
              <a:rPr lang="en-US" altLang="ko-KR" sz="1900" b="0" i="0" dirty="0">
                <a:solidFill>
                  <a:srgbClr val="000000"/>
                </a:solidFill>
                <a:effectLst/>
                <a:latin typeface="se-nanumgothic"/>
              </a:rPr>
              <a:t>15</a:t>
            </a:r>
            <a:r>
              <a:rPr lang="ko-KR" altLang="en-US" sz="1900" b="0" i="0" dirty="0">
                <a:solidFill>
                  <a:srgbClr val="000000"/>
                </a:solidFill>
                <a:effectLst/>
                <a:latin typeface="se-nanumgothic"/>
              </a:rPr>
              <a:t>점 이상</a:t>
            </a:r>
            <a:endParaRPr lang="en-US" altLang="ko-KR" sz="2000" b="0" i="0" dirty="0">
              <a:solidFill>
                <a:srgbClr val="000000"/>
              </a:solidFill>
              <a:effectLst/>
              <a:latin typeface="se-nanum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475710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관리종목 지정 기준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611560" y="915273"/>
            <a:ext cx="7992887" cy="3600693"/>
          </a:xfrm>
          <a:prstGeom prst="roundRect">
            <a:avLst>
              <a:gd name="adj" fmla="val 22081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l" fontAlgn="base"/>
            <a:r>
              <a:rPr lang="en-US" altLang="ko-KR" sz="2000" b="1" i="0" dirty="0">
                <a:solidFill>
                  <a:srgbClr val="000000"/>
                </a:solidFill>
                <a:effectLst/>
                <a:latin typeface="inherit"/>
              </a:rPr>
              <a:t>8. </a:t>
            </a:r>
            <a:r>
              <a:rPr lang="ko-KR" altLang="en-US" sz="2000" b="1" i="0" u="sng" dirty="0">
                <a:solidFill>
                  <a:srgbClr val="000000"/>
                </a:solidFill>
                <a:effectLst/>
                <a:latin typeface="inherit"/>
              </a:rPr>
              <a:t>매출액 미달</a:t>
            </a:r>
            <a:endParaRPr lang="ko-KR" altLang="en-US" sz="20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     -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최근 사업연도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50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억원 미만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(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지주회사의 경우 연결 매출액 기준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)</a:t>
            </a:r>
          </a:p>
          <a:p>
            <a:pPr algn="l" fontAlgn="base"/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​</a:t>
            </a:r>
          </a:p>
          <a:p>
            <a:pPr algn="l" fontAlgn="base"/>
            <a:r>
              <a:rPr lang="en-US" altLang="ko-KR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9. </a:t>
            </a:r>
            <a:r>
              <a:rPr lang="ko-KR" altLang="en-US" sz="2000" b="1" i="0" u="sng" dirty="0">
                <a:solidFill>
                  <a:srgbClr val="000000"/>
                </a:solidFill>
                <a:effectLst/>
                <a:latin typeface="inherit"/>
              </a:rPr>
              <a:t>주가 및 시가총액 미달</a:t>
            </a:r>
            <a:endParaRPr lang="ko-KR" altLang="en-US" sz="20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    -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주가가 액면가의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20%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미달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30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일간 지속</a:t>
            </a:r>
          </a:p>
          <a:p>
            <a:pPr algn="l" fontAlgn="base"/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    -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se-nanumgothic"/>
              </a:rPr>
              <a:t>시총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50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억원 미달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30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일간 지속</a:t>
            </a:r>
          </a:p>
          <a:p>
            <a:pPr algn="l" fontAlgn="base"/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​</a:t>
            </a:r>
          </a:p>
          <a:p>
            <a:pPr fontAlgn="base"/>
            <a:r>
              <a:rPr lang="en-US" altLang="ko-KR" sz="2000" b="1" i="0" dirty="0">
                <a:solidFill>
                  <a:srgbClr val="000000"/>
                </a:solidFill>
                <a:effectLst/>
                <a:latin typeface="inherit"/>
              </a:rPr>
              <a:t>10. </a:t>
            </a:r>
            <a:r>
              <a:rPr lang="ko-KR" altLang="en-US" sz="2000" b="1" i="0" u="sng" dirty="0">
                <a:solidFill>
                  <a:srgbClr val="000000"/>
                </a:solidFill>
                <a:effectLst/>
                <a:latin typeface="inherit"/>
              </a:rPr>
              <a:t>회생절차 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inherit"/>
              </a:rPr>
              <a:t>                               </a:t>
            </a:r>
            <a:r>
              <a:rPr lang="en-US" altLang="ko-KR" sz="2000" b="1" i="0" dirty="0">
                <a:solidFill>
                  <a:srgbClr val="000000"/>
                </a:solidFill>
                <a:effectLst/>
                <a:latin typeface="inherit"/>
              </a:rPr>
              <a:t>11.</a:t>
            </a:r>
            <a:r>
              <a:rPr lang="ko-KR" altLang="en-US" sz="2000" b="1" i="0" u="sng" dirty="0">
                <a:solidFill>
                  <a:srgbClr val="000000"/>
                </a:solidFill>
                <a:effectLst/>
                <a:latin typeface="inherit"/>
              </a:rPr>
              <a:t> 파산신청</a:t>
            </a:r>
            <a:r>
              <a:rPr lang="ko-KR" altLang="en-US" sz="2000" b="1" i="0" dirty="0">
                <a:solidFill>
                  <a:srgbClr val="000000"/>
                </a:solidFill>
                <a:effectLst/>
                <a:latin typeface="inherit"/>
              </a:rPr>
              <a:t>      </a:t>
            </a:r>
            <a:endParaRPr lang="ko-KR" altLang="en-US" sz="2000" b="0" i="0" dirty="0">
              <a:solidFill>
                <a:srgbClr val="000000"/>
              </a:solidFill>
              <a:effectLst/>
              <a:latin typeface="se-nanumgothic"/>
            </a:endParaRPr>
          </a:p>
          <a:p>
            <a:pPr algn="l" fontAlgn="base"/>
            <a:r>
              <a:rPr lang="en-US" altLang="ko-KR" sz="2000" b="0" i="0" dirty="0">
                <a:solidFill>
                  <a:srgbClr val="000000"/>
                </a:solidFill>
                <a:effectLst/>
                <a:latin typeface="se-nanumgothic"/>
              </a:rPr>
              <a:t>    -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se-nanumgothic"/>
              </a:rPr>
              <a:t>회생절차 개시신청                     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B4974103-6EE5-4A65-AC1B-28415980E50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12160" y="2288278"/>
            <a:ext cx="2376264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16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 리 종 목</a:t>
            </a:r>
            <a:endParaRPr lang="en-US" altLang="ko-KR" sz="16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sz="16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(22</a:t>
            </a:r>
            <a:r>
              <a:rPr lang="ko-KR" altLang="en-US" sz="16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en-US" altLang="ko-KR" sz="16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16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 </a:t>
            </a:r>
            <a:r>
              <a:rPr lang="en-US" altLang="ko-KR" sz="16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15</a:t>
            </a:r>
            <a:r>
              <a:rPr lang="ko-KR" altLang="en-US" sz="16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 장마감 기준</a:t>
            </a:r>
            <a:r>
              <a:rPr lang="en-US" altLang="ko-KR" sz="16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16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" name="모서리가 둥근 직사각형 5">
            <a:extLst>
              <a:ext uri="{FF2B5EF4-FFF2-40B4-BE49-F238E27FC236}">
                <a16:creationId xmlns:a16="http://schemas.microsoft.com/office/drawing/2014/main" id="{B9DB0128-CD83-48DC-8129-53D5A505E364}"/>
              </a:ext>
            </a:extLst>
          </p:cNvPr>
          <p:cNvSpPr/>
          <p:nvPr/>
        </p:nvSpPr>
        <p:spPr>
          <a:xfrm>
            <a:off x="6384837" y="3075806"/>
            <a:ext cx="1787563" cy="1080120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ko-KR" altLang="en-US" sz="1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코스피 </a:t>
            </a:r>
            <a:r>
              <a:rPr lang="en-US" altLang="ko-KR" sz="1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17</a:t>
            </a:r>
            <a:r>
              <a:rPr lang="ko-KR" altLang="en-US" sz="1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 종목</a:t>
            </a:r>
            <a:endParaRPr lang="en-US" altLang="ko-KR" sz="16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/>
            <a:endParaRPr lang="en-US" altLang="ko-KR" sz="16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/>
            <a:r>
              <a:rPr lang="ko-KR" altLang="en-US" sz="1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코스닥 </a:t>
            </a:r>
            <a:r>
              <a:rPr lang="en-US" altLang="ko-KR" sz="1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 94</a:t>
            </a:r>
            <a:r>
              <a:rPr lang="ko-KR" altLang="en-US" sz="1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 종목</a:t>
            </a:r>
            <a:endParaRPr lang="en-US" altLang="ko-KR" sz="16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11332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상장폐지란</a:t>
            </a:r>
            <a:r>
              <a:rPr lang="en-US" altLang="ko-KR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?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611560" y="915273"/>
            <a:ext cx="7992887" cy="3600693"/>
          </a:xfrm>
          <a:prstGeom prst="roundRect">
            <a:avLst>
              <a:gd name="adj" fmla="val 22081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l" fontAlgn="base">
              <a:lnSpc>
                <a:spcPct val="120000"/>
              </a:lnSpc>
            </a:pPr>
            <a:r>
              <a:rPr lang="ko-KR" altLang="en-US" sz="1900" b="1" i="0" u="sng" dirty="0">
                <a:solidFill>
                  <a:srgbClr val="333333"/>
                </a:solidFill>
                <a:effectLst/>
                <a:latin typeface="inherit"/>
              </a:rPr>
              <a:t>상장된 유가증권이 증권시장에서 자격을 상실해 상장이 취소되는 것</a:t>
            </a:r>
            <a:endParaRPr lang="en-US" altLang="ko-KR" sz="1900" b="1" i="0" u="sng" dirty="0">
              <a:solidFill>
                <a:srgbClr val="333333"/>
              </a:solidFill>
              <a:effectLst/>
              <a:latin typeface="inherit"/>
            </a:endParaRPr>
          </a:p>
          <a:p>
            <a:pPr algn="l" fontAlgn="base">
              <a:lnSpc>
                <a:spcPct val="120000"/>
              </a:lnSpc>
            </a:pPr>
            <a:r>
              <a:rPr lang="ko-KR" altLang="en-US" sz="1900" b="0" i="0" dirty="0">
                <a:solidFill>
                  <a:srgbClr val="333333"/>
                </a:solidFill>
                <a:effectLst/>
                <a:latin typeface="se-nanumgothic"/>
              </a:rPr>
              <a:t>증권시장에 상장되어 있는 유가증권 중 당해 발행회사의 </a:t>
            </a:r>
            <a:endParaRPr lang="en-US" altLang="ko-KR" sz="1900" b="0" i="0" dirty="0">
              <a:solidFill>
                <a:srgbClr val="333333"/>
              </a:solidFill>
              <a:effectLst/>
              <a:latin typeface="se-nanumgothic"/>
            </a:endParaRPr>
          </a:p>
          <a:p>
            <a:pPr algn="l" fontAlgn="base">
              <a:lnSpc>
                <a:spcPct val="120000"/>
              </a:lnSpc>
            </a:pPr>
            <a:r>
              <a:rPr lang="ko-KR" altLang="en-US" sz="1900" b="1" i="0" u="sng" dirty="0">
                <a:solidFill>
                  <a:srgbClr val="333333"/>
                </a:solidFill>
                <a:effectLst/>
                <a:latin typeface="inherit"/>
              </a:rPr>
              <a:t>기업내용 등에 중대한 사태가 발생</a:t>
            </a:r>
            <a:r>
              <a:rPr lang="ko-KR" altLang="en-US" sz="1900" b="0" i="0" dirty="0">
                <a:solidFill>
                  <a:srgbClr val="333333"/>
                </a:solidFill>
                <a:effectLst/>
                <a:latin typeface="se-nanumgothic"/>
              </a:rPr>
              <a:t>하여 투자자에게 손실을 입힐 우려 있거나</a:t>
            </a:r>
            <a:endParaRPr lang="en-US" altLang="ko-KR" sz="1900" b="0" i="0" dirty="0">
              <a:solidFill>
                <a:srgbClr val="333333"/>
              </a:solidFill>
              <a:effectLst/>
              <a:latin typeface="se-nanumgothic"/>
            </a:endParaRPr>
          </a:p>
          <a:p>
            <a:pPr algn="l" fontAlgn="base">
              <a:lnSpc>
                <a:spcPct val="120000"/>
              </a:lnSpc>
            </a:pPr>
            <a:r>
              <a:rPr lang="ko-KR" altLang="en-US" sz="1900" b="1" i="0" u="sng" dirty="0">
                <a:solidFill>
                  <a:srgbClr val="333333"/>
                </a:solidFill>
                <a:effectLst/>
                <a:latin typeface="inherit"/>
              </a:rPr>
              <a:t>증권시장의 신뢰를 상실</a:t>
            </a:r>
            <a:r>
              <a:rPr lang="ko-KR" altLang="en-US" sz="1900" b="0" i="0" dirty="0">
                <a:solidFill>
                  <a:srgbClr val="333333"/>
                </a:solidFill>
                <a:effectLst/>
                <a:latin typeface="se-nanumgothic"/>
              </a:rPr>
              <a:t>하게 할 우려가 있을 경우 </a:t>
            </a:r>
            <a:endParaRPr lang="en-US" altLang="ko-KR" sz="1900" b="0" i="0" dirty="0">
              <a:solidFill>
                <a:srgbClr val="333333"/>
              </a:solidFill>
              <a:effectLst/>
              <a:latin typeface="se-nanumgothic"/>
            </a:endParaRPr>
          </a:p>
          <a:p>
            <a:pPr algn="l" fontAlgn="base">
              <a:lnSpc>
                <a:spcPct val="120000"/>
              </a:lnSpc>
            </a:pPr>
            <a:r>
              <a:rPr lang="ko-KR" altLang="en-US" sz="1900" b="1" i="0" u="sng" dirty="0">
                <a:solidFill>
                  <a:srgbClr val="333333"/>
                </a:solidFill>
                <a:effectLst/>
                <a:latin typeface="inherit"/>
              </a:rPr>
              <a:t>상장심사위원회의 심의</a:t>
            </a:r>
            <a:r>
              <a:rPr lang="ko-KR" altLang="en-US" sz="1900" b="0" i="0" dirty="0">
                <a:solidFill>
                  <a:srgbClr val="333333"/>
                </a:solidFill>
                <a:effectLst/>
                <a:latin typeface="se-nanumgothic"/>
              </a:rPr>
              <a:t>를 거쳐 상장을 폐지</a:t>
            </a:r>
            <a:endParaRPr lang="en-US" altLang="ko-KR" sz="1900" b="0" i="0" dirty="0">
              <a:solidFill>
                <a:srgbClr val="333333"/>
              </a:solidFill>
              <a:effectLst/>
              <a:latin typeface="se-nanumgothic"/>
            </a:endParaRPr>
          </a:p>
          <a:p>
            <a:pPr algn="l" fontAlgn="base">
              <a:lnSpc>
                <a:spcPct val="120000"/>
              </a:lnSpc>
            </a:pPr>
            <a:endParaRPr lang="en-US" altLang="ko-KR" sz="1900" dirty="0">
              <a:solidFill>
                <a:srgbClr val="333333"/>
              </a:solidFill>
              <a:latin typeface="se-nanumgothic"/>
            </a:endParaRPr>
          </a:p>
          <a:p>
            <a:pPr algn="l" fontAlgn="base">
              <a:lnSpc>
                <a:spcPct val="120000"/>
              </a:lnSpc>
            </a:pPr>
            <a:r>
              <a:rPr lang="ko-KR" altLang="en-US" sz="1900" b="0" i="0" dirty="0">
                <a:solidFill>
                  <a:srgbClr val="333333"/>
                </a:solidFill>
                <a:effectLst/>
                <a:latin typeface="se-nanumgothic"/>
              </a:rPr>
              <a:t>상장이 폐지된 기업</a:t>
            </a:r>
            <a:r>
              <a:rPr lang="en-US" altLang="ko-KR" sz="1900" b="0" i="0" dirty="0">
                <a:solidFill>
                  <a:srgbClr val="333333"/>
                </a:solidFill>
                <a:effectLst/>
                <a:latin typeface="se-nanumgothic"/>
              </a:rPr>
              <a:t>(</a:t>
            </a:r>
            <a:r>
              <a:rPr lang="ko-KR" altLang="en-US" sz="1900" b="0" i="0" dirty="0">
                <a:solidFill>
                  <a:srgbClr val="333333"/>
                </a:solidFill>
                <a:effectLst/>
                <a:latin typeface="se-nanumgothic"/>
              </a:rPr>
              <a:t>합병 등으로 인한 해산은 제외</a:t>
            </a:r>
            <a:r>
              <a:rPr lang="en-US" altLang="ko-KR" sz="1900" b="0" i="0" dirty="0">
                <a:solidFill>
                  <a:srgbClr val="333333"/>
                </a:solidFill>
                <a:effectLst/>
                <a:latin typeface="se-nanumgothic"/>
              </a:rPr>
              <a:t>)</a:t>
            </a:r>
            <a:r>
              <a:rPr lang="ko-KR" altLang="en-US" sz="1900" b="0" i="0" dirty="0">
                <a:solidFill>
                  <a:srgbClr val="333333"/>
                </a:solidFill>
                <a:effectLst/>
                <a:latin typeface="se-nanumgothic"/>
              </a:rPr>
              <a:t>의 </a:t>
            </a:r>
            <a:endParaRPr lang="en-US" altLang="ko-KR" sz="1900" b="0" i="0" dirty="0">
              <a:solidFill>
                <a:srgbClr val="333333"/>
              </a:solidFill>
              <a:effectLst/>
              <a:latin typeface="se-nanumgothic"/>
            </a:endParaRPr>
          </a:p>
          <a:p>
            <a:pPr algn="l" fontAlgn="base">
              <a:lnSpc>
                <a:spcPct val="120000"/>
              </a:lnSpc>
            </a:pPr>
            <a:r>
              <a:rPr lang="ko-KR" altLang="en-US" sz="1900" b="0" i="0" dirty="0">
                <a:solidFill>
                  <a:srgbClr val="333333"/>
                </a:solidFill>
                <a:effectLst/>
                <a:latin typeface="se-nanumgothic"/>
              </a:rPr>
              <a:t>재산은 당시의 운영자금 및 부동산</a:t>
            </a:r>
            <a:r>
              <a:rPr lang="en-US" altLang="ko-KR" sz="1900" b="0" i="0" dirty="0">
                <a:solidFill>
                  <a:srgbClr val="333333"/>
                </a:solidFill>
                <a:effectLst/>
                <a:latin typeface="se-nanumgothic"/>
              </a:rPr>
              <a:t>, </a:t>
            </a:r>
            <a:r>
              <a:rPr lang="ko-KR" altLang="en-US" sz="1900" b="0" i="0" dirty="0">
                <a:solidFill>
                  <a:srgbClr val="333333"/>
                </a:solidFill>
                <a:effectLst/>
                <a:latin typeface="se-nanumgothic"/>
              </a:rPr>
              <a:t>시설물 등이 있고 이는 채권변제 </a:t>
            </a:r>
            <a:endParaRPr lang="en-US" altLang="ko-KR" sz="1900" b="0" i="0" dirty="0">
              <a:solidFill>
                <a:srgbClr val="333333"/>
              </a:solidFill>
              <a:effectLst/>
              <a:latin typeface="se-nanumgothic"/>
            </a:endParaRPr>
          </a:p>
          <a:p>
            <a:pPr algn="l" fontAlgn="base">
              <a:lnSpc>
                <a:spcPct val="120000"/>
              </a:lnSpc>
            </a:pPr>
            <a:r>
              <a:rPr lang="ko-KR" altLang="en-US" sz="1900" b="0" i="0" dirty="0">
                <a:solidFill>
                  <a:srgbClr val="333333"/>
                </a:solidFill>
                <a:effectLst/>
                <a:latin typeface="se-nanumgothic"/>
              </a:rPr>
              <a:t>우선순위에 따라 채권자들에게 분할 정리</a:t>
            </a:r>
            <a:endParaRPr lang="en-US" altLang="ko-KR" sz="1900" b="0" i="0" dirty="0">
              <a:solidFill>
                <a:srgbClr val="333333"/>
              </a:solidFill>
              <a:effectLst/>
              <a:latin typeface="se-nanum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434382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상장폐지 기준</a:t>
            </a:r>
            <a:r>
              <a:rPr lang="en-US" altLang="ko-KR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(KOSPI)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AC92BF3-D019-4C43-B49B-72285FC25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6"/>
            <a:ext cx="82136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8206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상장폐지 기준</a:t>
            </a:r>
            <a:r>
              <a:rPr lang="en-US" altLang="ko-KR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(KOSPI)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77D448A-DE1B-4EAA-B387-3EC0CA849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6"/>
            <a:ext cx="82089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023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_Chae\Desktop\꾸미기_Still0521_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89" cy="514350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408173" y="529406"/>
            <a:ext cx="8358246" cy="4071966"/>
          </a:xfrm>
          <a:prstGeom prst="roundRect">
            <a:avLst>
              <a:gd name="adj" fmla="val 2051"/>
            </a:avLst>
          </a:prstGeom>
          <a:solidFill>
            <a:schemeClr val="bg1">
              <a:alpha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514350" indent="-514350" algn="ctr">
              <a:buAutoNum type="arabicPeriod"/>
            </a:pPr>
            <a:endParaRPr lang="en-US" altLang="ko-KR" sz="2800" spc="-150" dirty="0">
              <a:solidFill>
                <a:schemeClr val="tx1">
                  <a:lumMod val="95000"/>
                  <a:lumOff val="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387102" y="243654"/>
            <a:ext cx="6400387" cy="571504"/>
          </a:xfrm>
          <a:prstGeom prst="roundRect">
            <a:avLst>
              <a:gd name="adj" fmla="val 22081"/>
            </a:avLst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ctr"/>
            <a:r>
              <a:rPr lang="ko-KR" altLang="en-US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상장폐지 기준</a:t>
            </a:r>
            <a:r>
              <a:rPr lang="en-US" altLang="ko-KR" sz="2800" spc="-150" dirty="0">
                <a:solidFill>
                  <a:srgbClr val="002060"/>
                </a:solidFill>
                <a:latin typeface="함초롬돋움" panose="020B0604000101010101" pitchFamily="50" charset="-127"/>
                <a:ea typeface="함초롬돋움"/>
                <a:cs typeface="함초롬돋움" panose="020B0604000101010101" pitchFamily="50" charset="-127"/>
              </a:rPr>
              <a:t>(KOSPI)</a:t>
            </a:r>
            <a:endParaRPr lang="ko-KR" altLang="en-US" sz="2800" spc="-150" dirty="0">
              <a:solidFill>
                <a:srgbClr val="00206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49" y="4701487"/>
            <a:ext cx="1226795" cy="4146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9E8C641-56F8-49A5-ABBF-41622F26C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915566"/>
            <a:ext cx="813690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8849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10723</TotalTime>
  <Words>552</Words>
  <Application>Microsoft Office PowerPoint</Application>
  <PresentationFormat>화면 슬라이드 쇼(16:9)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inherit</vt:lpstr>
      <vt:lpstr>se-nanumgothic</vt:lpstr>
      <vt:lpstr>나눔고딕</vt:lpstr>
      <vt:lpstr>나눔손글씨 펜</vt:lpstr>
      <vt:lpstr>맑은 고딕</vt:lpstr>
      <vt:lpstr>맑은 고딕</vt:lpstr>
      <vt:lpstr>함초롬돋움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컴맛집</cp:lastModifiedBy>
  <cp:revision>1072</cp:revision>
  <cp:lastPrinted>2022-01-14T03:01:25Z</cp:lastPrinted>
  <dcterms:created xsi:type="dcterms:W3CDTF">2011-09-02T09:01:33Z</dcterms:created>
  <dcterms:modified xsi:type="dcterms:W3CDTF">2022-02-16T14:06:25Z</dcterms:modified>
</cp:coreProperties>
</file>