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8288000" cy="10287000"/>
  <p:notesSz cx="10287000" cy="1828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5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har char="•"/>
            </a:pPr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ABE3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150156" y="155060"/>
            <a:ext cx="17993933" cy="9951501"/>
            <a:chOff x="150156" y="155060"/>
            <a:chExt cx="17993933" cy="9951501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0156" y="155060"/>
              <a:ext cx="17993933" cy="9951501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-2513172" y="2752785"/>
            <a:ext cx="23312063" cy="45243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ko-KR" sz="9600" kern="0" spc="-600" dirty="0" smtClean="0">
                <a:solidFill>
                  <a:srgbClr val="FFCC11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alnan OTF" pitchFamily="34" charset="0"/>
              </a:rPr>
              <a:t>2021</a:t>
            </a:r>
            <a:r>
              <a:rPr lang="ko-KR" altLang="en-US" sz="9600" kern="0" spc="-600" dirty="0" smtClean="0">
                <a:solidFill>
                  <a:srgbClr val="FFCC11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alnan OTF" pitchFamily="34" charset="0"/>
              </a:rPr>
              <a:t>년 주식시장 폐장일 </a:t>
            </a:r>
            <a:endParaRPr lang="en-US" altLang="ko-KR" sz="9600" kern="0" spc="-600" dirty="0" smtClean="0">
              <a:solidFill>
                <a:srgbClr val="FFCC11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alnan OTF" pitchFamily="34" charset="0"/>
            </a:endParaRPr>
          </a:p>
          <a:p>
            <a:pPr algn="ctr"/>
            <a:r>
              <a:rPr lang="ko-KR" altLang="en-US" sz="9600" kern="0" spc="-600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alnan OTF" pitchFamily="34" charset="0"/>
              </a:rPr>
              <a:t>및</a:t>
            </a:r>
            <a:endParaRPr lang="en-US" sz="9600" kern="0" spc="-600" dirty="0" smtClean="0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alnan OTF" pitchFamily="34" charset="0"/>
            </a:endParaRPr>
          </a:p>
          <a:p>
            <a:pPr algn="ctr"/>
            <a:r>
              <a:rPr lang="en-US" sz="9600" kern="0" spc="-700" dirty="0" smtClean="0">
                <a:solidFill>
                  <a:srgbClr val="F58E1D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alnan OTF" pitchFamily="34" charset="0"/>
              </a:rPr>
              <a:t>2020</a:t>
            </a:r>
            <a:r>
              <a:rPr lang="ko-KR" altLang="en-US" sz="9600" kern="0" spc="-700" dirty="0" smtClean="0">
                <a:solidFill>
                  <a:srgbClr val="F58E1D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alnan OTF" pitchFamily="34" charset="0"/>
              </a:rPr>
              <a:t>년 개장일 </a:t>
            </a:r>
            <a:r>
              <a:rPr lang="ko-KR" altLang="en-US" sz="9600" kern="0" spc="-700" dirty="0" err="1" smtClean="0">
                <a:solidFill>
                  <a:srgbClr val="F58E1D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alnan OTF" pitchFamily="34" charset="0"/>
              </a:rPr>
              <a:t>주식시간</a:t>
            </a:r>
            <a:endParaRPr lang="en-US" sz="96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1002" name="그룹 1002"/>
          <p:cNvGrpSpPr/>
          <p:nvPr/>
        </p:nvGrpSpPr>
        <p:grpSpPr>
          <a:xfrm>
            <a:off x="1005546" y="8470693"/>
            <a:ext cx="1409157" cy="858337"/>
            <a:chOff x="1005546" y="8470693"/>
            <a:chExt cx="1409157" cy="858337"/>
          </a:xfrm>
        </p:grpSpPr>
        <p:pic>
          <p:nvPicPr>
            <p:cNvPr id="7" name="Object 6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5546" y="8470693"/>
              <a:ext cx="1409157" cy="85833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F4AF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150156" y="155060"/>
            <a:ext cx="17993933" cy="9951501"/>
            <a:chOff x="150156" y="155060"/>
            <a:chExt cx="17993933" cy="9951501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0156" y="155060"/>
              <a:ext cx="17993933" cy="9951501"/>
            </a:xfrm>
            <a:prstGeom prst="rect">
              <a:avLst/>
            </a:prstGeom>
          </p:spPr>
        </p:pic>
      </p:grpSp>
      <p:grpSp>
        <p:nvGrpSpPr>
          <p:cNvPr id="1003" name="그룹 1003"/>
          <p:cNvGrpSpPr/>
          <p:nvPr/>
        </p:nvGrpSpPr>
        <p:grpSpPr>
          <a:xfrm>
            <a:off x="2284775" y="5950638"/>
            <a:ext cx="10136686" cy="1043704"/>
            <a:chOff x="2284775" y="5950638"/>
            <a:chExt cx="10136686" cy="1043704"/>
          </a:xfrm>
        </p:grpSpPr>
        <p:pic>
          <p:nvPicPr>
            <p:cNvPr id="10" name="Object 9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84775" y="5950638"/>
              <a:ext cx="10136686" cy="1043704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2237167" y="1866900"/>
            <a:ext cx="25824714" cy="68326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9600" dirty="0" smtClean="0">
                <a:solidFill>
                  <a:srgbClr val="FFC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2021</a:t>
            </a:r>
            <a:r>
              <a:rPr lang="ko-KR" altLang="en-US" sz="9600" dirty="0" smtClean="0">
                <a:solidFill>
                  <a:srgbClr val="FFC000"/>
                </a:solidFill>
              </a:rPr>
              <a:t>년 주식시장 폐장일 </a:t>
            </a:r>
            <a:endParaRPr lang="en-US" altLang="ko-KR" sz="9600" dirty="0" smtClean="0">
              <a:solidFill>
                <a:srgbClr val="FFC000"/>
              </a:solidFill>
            </a:endParaRPr>
          </a:p>
          <a:p>
            <a:r>
              <a:rPr lang="en-US" altLang="ko-KR" sz="9600" dirty="0" smtClean="0">
                <a:solidFill>
                  <a:srgbClr val="FFC000"/>
                </a:solidFill>
              </a:rPr>
              <a:t>   </a:t>
            </a:r>
          </a:p>
          <a:p>
            <a:r>
              <a:rPr lang="en-US" altLang="ko-KR" sz="9600" dirty="0" smtClean="0">
                <a:solidFill>
                  <a:srgbClr val="FFC000"/>
                </a:solidFill>
              </a:rPr>
              <a:t>  2021</a:t>
            </a:r>
            <a:r>
              <a:rPr lang="ko-KR" altLang="en-US" sz="9600" dirty="0" smtClean="0">
                <a:solidFill>
                  <a:srgbClr val="FFC000"/>
                </a:solidFill>
              </a:rPr>
              <a:t>년 </a:t>
            </a:r>
            <a:r>
              <a:rPr lang="en-US" altLang="ko-KR" sz="9600" dirty="0" smtClean="0">
                <a:solidFill>
                  <a:srgbClr val="FFC000"/>
                </a:solidFill>
              </a:rPr>
              <a:t>12</a:t>
            </a:r>
            <a:r>
              <a:rPr lang="ko-KR" altLang="en-US" sz="9600" dirty="0" smtClean="0">
                <a:solidFill>
                  <a:srgbClr val="FFC000"/>
                </a:solidFill>
              </a:rPr>
              <a:t>월 </a:t>
            </a:r>
            <a:r>
              <a:rPr lang="en-US" altLang="ko-KR" sz="9600" dirty="0" smtClean="0">
                <a:solidFill>
                  <a:srgbClr val="FFC000"/>
                </a:solidFill>
              </a:rPr>
              <a:t>30</a:t>
            </a:r>
            <a:r>
              <a:rPr lang="ko-KR" altLang="en-US" sz="9600" dirty="0" smtClean="0">
                <a:solidFill>
                  <a:srgbClr val="FFC000"/>
                </a:solidFill>
              </a:rPr>
              <a:t>일</a:t>
            </a:r>
            <a:r>
              <a:rPr lang="en-US" altLang="ko-KR" sz="9600" dirty="0" smtClean="0">
                <a:solidFill>
                  <a:srgbClr val="FFC000"/>
                </a:solidFill>
              </a:rPr>
              <a:t>(</a:t>
            </a:r>
            <a:r>
              <a:rPr lang="ko-KR" altLang="en-US" sz="9600" dirty="0" smtClean="0">
                <a:solidFill>
                  <a:srgbClr val="FFC000"/>
                </a:solidFill>
              </a:rPr>
              <a:t>목</a:t>
            </a:r>
            <a:r>
              <a:rPr lang="en-US" altLang="ko-KR" sz="9600" dirty="0" smtClean="0">
                <a:solidFill>
                  <a:srgbClr val="FFC000"/>
                </a:solidFill>
              </a:rPr>
              <a:t>)</a:t>
            </a:r>
          </a:p>
          <a:p>
            <a:r>
              <a:rPr lang="en-US" altLang="ko-KR" sz="9600" dirty="0">
                <a:solidFill>
                  <a:srgbClr val="FFC000"/>
                </a:solidFill>
              </a:rPr>
              <a:t> </a:t>
            </a:r>
            <a:r>
              <a:rPr lang="en-US" altLang="ko-KR" sz="9600" dirty="0" smtClean="0">
                <a:solidFill>
                  <a:srgbClr val="FFC000"/>
                </a:solidFill>
              </a:rPr>
              <a:t>               12</a:t>
            </a:r>
            <a:r>
              <a:rPr lang="ko-KR" altLang="en-US" sz="9600" dirty="0" smtClean="0">
                <a:solidFill>
                  <a:srgbClr val="FFC000"/>
                </a:solidFill>
              </a:rPr>
              <a:t>월 </a:t>
            </a:r>
            <a:r>
              <a:rPr lang="en-US" altLang="ko-KR" sz="9600" dirty="0" smtClean="0">
                <a:solidFill>
                  <a:srgbClr val="FFC000"/>
                </a:solidFill>
              </a:rPr>
              <a:t>31</a:t>
            </a:r>
            <a:r>
              <a:rPr lang="ko-KR" altLang="en-US" sz="9600" dirty="0" smtClean="0">
                <a:solidFill>
                  <a:srgbClr val="FFC000"/>
                </a:solidFill>
              </a:rPr>
              <a:t>일</a:t>
            </a:r>
            <a:r>
              <a:rPr lang="en-US" altLang="ko-KR" sz="9600" dirty="0" smtClean="0">
                <a:solidFill>
                  <a:srgbClr val="FFC000"/>
                </a:solidFill>
              </a:rPr>
              <a:t>(</a:t>
            </a:r>
            <a:r>
              <a:rPr lang="ko-KR" altLang="en-US" sz="9600" dirty="0" smtClean="0">
                <a:solidFill>
                  <a:srgbClr val="FFC000"/>
                </a:solidFill>
              </a:rPr>
              <a:t>금</a:t>
            </a:r>
            <a:r>
              <a:rPr lang="en-US" altLang="ko-KR" sz="9600" dirty="0" smtClean="0">
                <a:solidFill>
                  <a:srgbClr val="FFC000"/>
                </a:solidFill>
              </a:rPr>
              <a:t>) </a:t>
            </a:r>
            <a:r>
              <a:rPr lang="ko-KR" altLang="en-US" sz="9600" dirty="0" smtClean="0">
                <a:solidFill>
                  <a:srgbClr val="FFC000"/>
                </a:solidFill>
              </a:rPr>
              <a:t>휴장</a:t>
            </a:r>
            <a:endParaRPr lang="en-US" altLang="ko-KR" sz="9600" dirty="0" smtClean="0">
              <a:solidFill>
                <a:srgbClr val="FFC000"/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ABE3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141667" y="1657"/>
            <a:ext cx="17993933" cy="10285343"/>
            <a:chOff x="150156" y="155060"/>
            <a:chExt cx="17993933" cy="9951501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0156" y="155060"/>
              <a:ext cx="17993933" cy="9951501"/>
            </a:xfrm>
            <a:prstGeom prst="rect">
              <a:avLst/>
            </a:prstGeom>
          </p:spPr>
        </p:pic>
      </p:grpSp>
      <p:sp>
        <p:nvSpPr>
          <p:cNvPr id="17" name="Object 12"/>
          <p:cNvSpPr txBox="1"/>
          <p:nvPr/>
        </p:nvSpPr>
        <p:spPr>
          <a:xfrm>
            <a:off x="1981200" y="2778859"/>
            <a:ext cx="25824714" cy="65556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9600" dirty="0" smtClean="0">
                <a:solidFill>
                  <a:srgbClr val="FFC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2022</a:t>
            </a:r>
            <a:r>
              <a:rPr lang="ko-KR" altLang="en-US" sz="9600" dirty="0" smtClean="0">
                <a:solidFill>
                  <a:srgbClr val="FFC000"/>
                </a:solidFill>
              </a:rPr>
              <a:t>년 주식시장 개장일 </a:t>
            </a:r>
            <a:endParaRPr lang="en-US" altLang="ko-KR" sz="9600" dirty="0" smtClean="0">
              <a:solidFill>
                <a:srgbClr val="FFC000"/>
              </a:solidFill>
            </a:endParaRPr>
          </a:p>
          <a:p>
            <a:r>
              <a:rPr lang="en-US" altLang="ko-KR" sz="9600" dirty="0" smtClean="0">
                <a:solidFill>
                  <a:srgbClr val="FFC000"/>
                </a:solidFill>
              </a:rPr>
              <a:t>   </a:t>
            </a:r>
          </a:p>
          <a:p>
            <a:r>
              <a:rPr lang="en-US" altLang="ko-KR" sz="9600" dirty="0" smtClean="0">
                <a:solidFill>
                  <a:srgbClr val="FFC000"/>
                </a:solidFill>
              </a:rPr>
              <a:t>  2022</a:t>
            </a:r>
            <a:r>
              <a:rPr lang="ko-KR" altLang="en-US" sz="9600" dirty="0" smtClean="0">
                <a:solidFill>
                  <a:srgbClr val="FFC000"/>
                </a:solidFill>
              </a:rPr>
              <a:t>년 </a:t>
            </a:r>
            <a:r>
              <a:rPr lang="en-US" altLang="ko-KR" sz="9600" dirty="0" smtClean="0">
                <a:solidFill>
                  <a:srgbClr val="FFC000"/>
                </a:solidFill>
              </a:rPr>
              <a:t>1</a:t>
            </a:r>
            <a:r>
              <a:rPr lang="ko-KR" altLang="en-US" sz="9600" dirty="0" smtClean="0">
                <a:solidFill>
                  <a:srgbClr val="FFC000"/>
                </a:solidFill>
              </a:rPr>
              <a:t>월 </a:t>
            </a:r>
            <a:r>
              <a:rPr lang="en-US" altLang="ko-KR" sz="9600" dirty="0" smtClean="0">
                <a:solidFill>
                  <a:srgbClr val="FFC000"/>
                </a:solidFill>
              </a:rPr>
              <a:t>3</a:t>
            </a:r>
            <a:r>
              <a:rPr lang="ko-KR" altLang="en-US" sz="9600" dirty="0" smtClean="0">
                <a:solidFill>
                  <a:srgbClr val="FFC000"/>
                </a:solidFill>
              </a:rPr>
              <a:t>일</a:t>
            </a:r>
            <a:r>
              <a:rPr lang="en-US" altLang="ko-KR" sz="9600" dirty="0" smtClean="0">
                <a:solidFill>
                  <a:srgbClr val="FFC000"/>
                </a:solidFill>
              </a:rPr>
              <a:t>(</a:t>
            </a:r>
            <a:r>
              <a:rPr lang="ko-KR" altLang="en-US" sz="9600" dirty="0" smtClean="0">
                <a:solidFill>
                  <a:srgbClr val="FFC000"/>
                </a:solidFill>
              </a:rPr>
              <a:t>월</a:t>
            </a:r>
            <a:r>
              <a:rPr lang="en-US" altLang="ko-KR" sz="9600" dirty="0" smtClean="0">
                <a:solidFill>
                  <a:srgbClr val="FFC000"/>
                </a:solidFill>
              </a:rPr>
              <a:t>)</a:t>
            </a:r>
          </a:p>
          <a:p>
            <a:r>
              <a:rPr lang="en-US" altLang="ko-KR" sz="9600" dirty="0">
                <a:solidFill>
                  <a:srgbClr val="FFC000"/>
                </a:solidFill>
              </a:rPr>
              <a:t> </a:t>
            </a:r>
            <a:r>
              <a:rPr lang="en-US" altLang="ko-KR" sz="9600" dirty="0" smtClean="0">
                <a:solidFill>
                  <a:srgbClr val="FFC000"/>
                </a:solidFill>
              </a:rPr>
              <a:t>              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F4AF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150156" y="155060"/>
            <a:ext cx="17993933" cy="9951501"/>
            <a:chOff x="150156" y="155060"/>
            <a:chExt cx="17993933" cy="9951501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0156" y="155060"/>
              <a:ext cx="17993933" cy="9951501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533400" y="1257300"/>
            <a:ext cx="17221200" cy="110799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ko-KR" altLang="en-US" sz="6600" dirty="0" smtClean="0">
                <a:solidFill>
                  <a:schemeClr val="accent6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유가증권시장</a:t>
            </a:r>
            <a:r>
              <a:rPr lang="en-US" altLang="ko-KR" sz="6600" dirty="0" smtClean="0">
                <a:solidFill>
                  <a:schemeClr val="accent6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6600" dirty="0" smtClean="0">
                <a:solidFill>
                  <a:schemeClr val="accent6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코스닥시장 및 </a:t>
            </a:r>
            <a:r>
              <a:rPr lang="ko-KR" altLang="en-US" sz="6600" dirty="0" err="1" smtClean="0">
                <a:solidFill>
                  <a:schemeClr val="accent6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코넥스</a:t>
            </a:r>
            <a:r>
              <a:rPr lang="ko-KR" altLang="en-US" sz="6600" dirty="0" smtClean="0">
                <a:solidFill>
                  <a:schemeClr val="accent6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시장</a:t>
            </a:r>
            <a:endParaRPr lang="en-US" sz="6600" dirty="0">
              <a:solidFill>
                <a:schemeClr val="accent6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628900"/>
            <a:ext cx="16154400" cy="6477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ABE3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185133" y="190500"/>
            <a:ext cx="17993933" cy="9951501"/>
            <a:chOff x="150156" y="155060"/>
            <a:chExt cx="17993933" cy="9951501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0156" y="155060"/>
              <a:ext cx="17993933" cy="9951501"/>
            </a:xfrm>
            <a:prstGeom prst="rect">
              <a:avLst/>
            </a:prstGeom>
          </p:spPr>
        </p:pic>
      </p:grpSp>
      <p:sp>
        <p:nvSpPr>
          <p:cNvPr id="2" name="직사각형 1"/>
          <p:cNvSpPr/>
          <p:nvPr/>
        </p:nvSpPr>
        <p:spPr>
          <a:xfrm>
            <a:off x="1066800" y="1790700"/>
            <a:ext cx="16230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7200" dirty="0" smtClean="0">
                <a:solidFill>
                  <a:schemeClr val="accent6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파생상품 시장</a:t>
            </a:r>
            <a:endParaRPr lang="ko-KR" altLang="en-US" sz="72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314700"/>
            <a:ext cx="15239999" cy="5257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F4AF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150156" y="155060"/>
            <a:ext cx="17993933" cy="9951501"/>
            <a:chOff x="150156" y="155060"/>
            <a:chExt cx="17993933" cy="9951501"/>
          </a:xfrm>
        </p:grpSpPr>
        <p:pic>
          <p:nvPicPr>
            <p:cNvPr id="3" name="Object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0156" y="155060"/>
              <a:ext cx="17993933" cy="9951501"/>
            </a:xfrm>
            <a:prstGeom prst="rect">
              <a:avLst/>
            </a:prstGeom>
          </p:spPr>
        </p:pic>
      </p:grpSp>
      <p:sp>
        <p:nvSpPr>
          <p:cNvPr id="13" name="Object 8"/>
          <p:cNvSpPr txBox="1"/>
          <p:nvPr/>
        </p:nvSpPr>
        <p:spPr>
          <a:xfrm>
            <a:off x="533400" y="1399282"/>
            <a:ext cx="17221200" cy="10772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ko-KR" altLang="en-US" sz="6400" dirty="0" smtClean="0">
                <a:solidFill>
                  <a:schemeClr val="accent6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석유</a:t>
            </a:r>
            <a:r>
              <a:rPr lang="en-US" altLang="ko-KR" sz="6400" dirty="0" smtClean="0">
                <a:solidFill>
                  <a:schemeClr val="accent6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6400" dirty="0" smtClean="0">
                <a:solidFill>
                  <a:schemeClr val="accent6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금 매매</a:t>
            </a:r>
            <a:r>
              <a:rPr lang="en-US" altLang="ko-KR" sz="6400" dirty="0" smtClean="0">
                <a:solidFill>
                  <a:schemeClr val="accent6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6400" dirty="0" err="1" smtClean="0">
                <a:solidFill>
                  <a:schemeClr val="accent6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배출권</a:t>
            </a:r>
            <a:r>
              <a:rPr lang="en-US" altLang="ko-KR" sz="6400" dirty="0" smtClean="0">
                <a:solidFill>
                  <a:schemeClr val="accent6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, KSM</a:t>
            </a:r>
            <a:r>
              <a:rPr lang="ko-KR" altLang="en-US" sz="6400" dirty="0" smtClean="0">
                <a:solidFill>
                  <a:schemeClr val="accent6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등 일반 상품시장</a:t>
            </a:r>
            <a:endParaRPr lang="en-US" sz="6400" dirty="0">
              <a:solidFill>
                <a:schemeClr val="accent6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238500"/>
            <a:ext cx="16306799" cy="533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68</Words>
  <Application>Microsoft Office PowerPoint</Application>
  <PresentationFormat>사용자 지정</PresentationFormat>
  <Paragraphs>15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2" baseType="lpstr">
      <vt:lpstr>?? ??</vt:lpstr>
      <vt:lpstr>HY견고딕</vt:lpstr>
      <vt:lpstr>Jalnan OTF</vt:lpstr>
      <vt:lpstr>Arial</vt:lpstr>
      <vt:lpstr>Calibri</vt:lpstr>
      <vt:lpstr>Office Theme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officegen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officegen</dc:creator>
  <cp:lastModifiedBy>PC</cp:lastModifiedBy>
  <cp:revision>7</cp:revision>
  <dcterms:created xsi:type="dcterms:W3CDTF">2021-12-24T20:53:17Z</dcterms:created>
  <dcterms:modified xsi:type="dcterms:W3CDTF">2021-12-29T17:50:14Z</dcterms:modified>
</cp:coreProperties>
</file>