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D9B99-D952-4894-8691-90A2BF90ADFE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7FCD5-3F74-41A6-98A4-8E3EBA926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518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7FCD5-3F74-41A6-98A4-8E3EBA926DA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0143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528733-A3D1-46A7-A11D-9419BF9808F8}" type="datetimeFigureOut">
              <a:rPr lang="ko-KR" altLang="en-US" smtClean="0"/>
              <a:t>2021-12-11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2B0B69-1D5A-4B1A-93DE-E8F930903B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000" dirty="0"/>
              <a:t>이번 주 </a:t>
            </a:r>
            <a:r>
              <a:rPr lang="ko-KR" altLang="en-US" sz="2000" dirty="0" err="1"/>
              <a:t>코스피는</a:t>
            </a:r>
            <a:r>
              <a:rPr lang="ko-KR" altLang="en-US" sz="2000" dirty="0"/>
              <a:t> </a:t>
            </a:r>
            <a:r>
              <a:rPr lang="en-US" altLang="ko-KR" sz="2000" dirty="0">
                <a:solidFill>
                  <a:srgbClr val="FF0000"/>
                </a:solidFill>
              </a:rPr>
              <a:t>2940</a:t>
            </a:r>
            <a:r>
              <a:rPr lang="ko-KR" altLang="en-US" sz="2000" dirty="0">
                <a:solidFill>
                  <a:srgbClr val="FF0000"/>
                </a:solidFill>
              </a:rPr>
              <a:t>포인트에서 </a:t>
            </a:r>
            <a:r>
              <a:rPr lang="en-US" altLang="ko-KR" sz="2000" dirty="0">
                <a:solidFill>
                  <a:srgbClr val="FF0000"/>
                </a:solidFill>
              </a:rPr>
              <a:t>3090</a:t>
            </a:r>
            <a:r>
              <a:rPr lang="ko-KR" altLang="en-US" sz="2000" dirty="0">
                <a:solidFill>
                  <a:srgbClr val="FF0000"/>
                </a:solidFill>
              </a:rPr>
              <a:t>선 </a:t>
            </a:r>
            <a:r>
              <a:rPr lang="ko-KR" altLang="en-US" sz="2000" dirty="0" smtClean="0">
                <a:solidFill>
                  <a:srgbClr val="FF0000"/>
                </a:solidFill>
              </a:rPr>
              <a:t>사이 </a:t>
            </a:r>
            <a:r>
              <a:rPr lang="ko-KR" altLang="en-US" sz="2000" dirty="0">
                <a:solidFill>
                  <a:srgbClr val="FF0000"/>
                </a:solidFill>
              </a:rPr>
              <a:t>움직일 것으로 </a:t>
            </a:r>
            <a:r>
              <a:rPr lang="ko-KR" altLang="en-US" sz="2000" dirty="0" smtClean="0">
                <a:solidFill>
                  <a:srgbClr val="FF0000"/>
                </a:solidFill>
              </a:rPr>
              <a:t>예상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o-KR" altLang="en-US" sz="2000" dirty="0" smtClean="0"/>
              <a:t>코로나</a:t>
            </a:r>
            <a:r>
              <a:rPr lang="en-US" altLang="ko-KR" sz="2000" dirty="0"/>
              <a:t>19 </a:t>
            </a:r>
            <a:r>
              <a:rPr lang="ko-KR" altLang="en-US" sz="2000" dirty="0" err="1"/>
              <a:t>오미크론</a:t>
            </a:r>
            <a:r>
              <a:rPr lang="ko-KR" altLang="en-US" sz="2000" dirty="0"/>
              <a:t> 변이 바이러스에 대한 우려 완화와 외국인 </a:t>
            </a:r>
            <a:r>
              <a:rPr lang="ko-KR" altLang="en-US" sz="2000" dirty="0" err="1"/>
              <a:t>순매수세는</a:t>
            </a:r>
            <a:r>
              <a:rPr lang="ko-KR" altLang="en-US" sz="2000" dirty="0"/>
              <a:t> 긍정적인 </a:t>
            </a:r>
            <a:r>
              <a:rPr lang="ko-KR" altLang="en-US" sz="2000" dirty="0" smtClean="0"/>
              <a:t>영향을 </a:t>
            </a:r>
            <a:r>
              <a:rPr lang="ko-KR" altLang="en-US" sz="2000" dirty="0"/>
              <a:t>줄 것으로 </a:t>
            </a:r>
            <a:r>
              <a:rPr lang="ko-KR" altLang="en-US" sz="2000" dirty="0" smtClean="0"/>
              <a:t>기대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r>
              <a:rPr lang="ko-KR" altLang="en-US" sz="2000" dirty="0" smtClean="0"/>
              <a:t>그러나</a:t>
            </a:r>
            <a:r>
              <a:rPr lang="en-US" altLang="ko-KR" sz="2000" dirty="0" smtClean="0"/>
              <a:t>, </a:t>
            </a:r>
            <a:r>
              <a:rPr lang="ko-KR" altLang="en-US" sz="2000" dirty="0"/>
              <a:t>오는 </a:t>
            </a:r>
            <a:r>
              <a:rPr lang="en-US" altLang="ko-KR" sz="2000" dirty="0" smtClean="0"/>
              <a:t>14(</a:t>
            </a:r>
            <a:r>
              <a:rPr lang="ko-KR" altLang="en-US" sz="2000" dirty="0" smtClean="0"/>
              <a:t>화</a:t>
            </a:r>
            <a:r>
              <a:rPr lang="en-US" altLang="ko-KR" sz="2000" dirty="0" smtClean="0"/>
              <a:t>)~</a:t>
            </a:r>
            <a:r>
              <a:rPr lang="en-US" altLang="ko-KR" sz="2000" dirty="0"/>
              <a:t>15</a:t>
            </a:r>
            <a:r>
              <a:rPr lang="ko-KR" altLang="en-US" sz="2000" dirty="0" smtClean="0"/>
              <a:t>일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수요일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예정된 미국 연방준비준비제도</a:t>
            </a:r>
            <a:r>
              <a:rPr lang="en-US" altLang="ko-KR" sz="2000" dirty="0"/>
              <a:t>(Fed) </a:t>
            </a:r>
            <a:r>
              <a:rPr lang="ko-KR" altLang="en-US" sz="2000" dirty="0"/>
              <a:t>연방공개시장위원회</a:t>
            </a:r>
            <a:r>
              <a:rPr lang="en-US" altLang="ko-KR" sz="2000" dirty="0"/>
              <a:t>(FOMC) </a:t>
            </a:r>
            <a:r>
              <a:rPr lang="ko-KR" altLang="en-US" sz="2000" dirty="0"/>
              <a:t>회의에서 조기 </a:t>
            </a:r>
            <a:r>
              <a:rPr lang="ko-KR" altLang="en-US" sz="2000" dirty="0" err="1"/>
              <a:t>테이퍼링</a:t>
            </a:r>
            <a:r>
              <a:rPr lang="ko-KR" altLang="en-US" sz="2000" dirty="0"/>
              <a:t> 결정이 </a:t>
            </a:r>
            <a:r>
              <a:rPr lang="ko-KR" altLang="en-US" sz="2000" dirty="0" smtClean="0"/>
              <a:t>   나올 </a:t>
            </a:r>
            <a:r>
              <a:rPr lang="ko-KR" altLang="en-US" sz="2000" dirty="0"/>
              <a:t>수도 있다는 점은 부담 요인</a:t>
            </a:r>
            <a:endParaRPr lang="ko-KR" altLang="en-US" sz="2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ko-KR" b="1" dirty="0"/>
              <a:t>[</a:t>
            </a:r>
            <a:r>
              <a:rPr lang="ko-KR" altLang="en-US" b="1" dirty="0"/>
              <a:t>주간증시전망</a:t>
            </a:r>
            <a:r>
              <a:rPr lang="en-US" altLang="ko-KR" b="1" dirty="0"/>
              <a:t>]</a:t>
            </a:r>
            <a:br>
              <a:rPr lang="en-US" altLang="ko-KR" b="1" dirty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sz="2700" dirty="0" smtClean="0">
                <a:solidFill>
                  <a:srgbClr val="FF0000"/>
                </a:solidFill>
                <a:effectLst/>
              </a:rPr>
              <a:t>14(</a:t>
            </a:r>
            <a:r>
              <a:rPr lang="ko-KR" altLang="en-US" sz="2700" dirty="0" smtClean="0">
                <a:solidFill>
                  <a:srgbClr val="FF0000"/>
                </a:solidFill>
                <a:effectLst/>
              </a:rPr>
              <a:t>화</a:t>
            </a:r>
            <a:r>
              <a:rPr lang="en-US" altLang="ko-KR" sz="2700" dirty="0" smtClean="0">
                <a:solidFill>
                  <a:srgbClr val="FF0000"/>
                </a:solidFill>
                <a:effectLst/>
              </a:rPr>
              <a:t>)~</a:t>
            </a:r>
            <a:r>
              <a:rPr lang="en-US" altLang="ko-KR" sz="2700" dirty="0">
                <a:solidFill>
                  <a:srgbClr val="FF0000"/>
                </a:solidFill>
                <a:effectLst/>
              </a:rPr>
              <a:t>15</a:t>
            </a:r>
            <a:r>
              <a:rPr lang="ko-KR" altLang="en-US" sz="2700" dirty="0" smtClean="0">
                <a:solidFill>
                  <a:srgbClr val="FF0000"/>
                </a:solidFill>
                <a:effectLst/>
              </a:rPr>
              <a:t>일</a:t>
            </a:r>
            <a:r>
              <a:rPr lang="en-US" altLang="ko-KR" sz="2700" dirty="0" smtClean="0">
                <a:solidFill>
                  <a:srgbClr val="FF0000"/>
                </a:solidFill>
                <a:effectLst/>
              </a:rPr>
              <a:t>(</a:t>
            </a:r>
            <a:r>
              <a:rPr lang="ko-KR" altLang="en-US" sz="2700" dirty="0" smtClean="0">
                <a:solidFill>
                  <a:srgbClr val="FF0000"/>
                </a:solidFill>
                <a:effectLst/>
              </a:rPr>
              <a:t>수</a:t>
            </a:r>
            <a:r>
              <a:rPr lang="en-US" altLang="ko-KR" sz="2700" dirty="0" smtClean="0">
                <a:solidFill>
                  <a:srgbClr val="FF0000"/>
                </a:solidFill>
                <a:effectLst/>
              </a:rPr>
              <a:t>)</a:t>
            </a:r>
            <a:r>
              <a:rPr lang="ko-KR" altLang="en-US" sz="27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altLang="ko-KR" sz="2700" dirty="0">
                <a:solidFill>
                  <a:srgbClr val="FF0000"/>
                </a:solidFill>
                <a:effectLst/>
              </a:rPr>
              <a:t>FOMC </a:t>
            </a:r>
            <a:r>
              <a:rPr lang="ko-KR" altLang="en-US" sz="2700" dirty="0">
                <a:solidFill>
                  <a:srgbClr val="FF0000"/>
                </a:solidFill>
                <a:effectLst/>
              </a:rPr>
              <a:t>결정 </a:t>
            </a:r>
            <a:r>
              <a:rPr lang="ko-KR" altLang="en-US" sz="2700" dirty="0" smtClean="0">
                <a:solidFill>
                  <a:srgbClr val="FF0000"/>
                </a:solidFill>
                <a:effectLst/>
              </a:rPr>
              <a:t>주목</a:t>
            </a:r>
            <a:r>
              <a:rPr lang="en-US" altLang="ko-KR" sz="2700" dirty="0" smtClean="0">
                <a:solidFill>
                  <a:srgbClr val="FF0000"/>
                </a:solidFill>
                <a:effectLst/>
              </a:rPr>
              <a:t> </a:t>
            </a:r>
            <a:r>
              <a:rPr lang="ko-KR" altLang="en-US" sz="2700" dirty="0">
                <a:solidFill>
                  <a:srgbClr val="FF0000"/>
                </a:solidFill>
                <a:effectLst/>
              </a:rPr>
              <a:t>조기 </a:t>
            </a:r>
            <a:r>
              <a:rPr lang="ko-KR" altLang="en-US" sz="2700" dirty="0" err="1">
                <a:solidFill>
                  <a:srgbClr val="FF0000"/>
                </a:solidFill>
                <a:effectLst/>
              </a:rPr>
              <a:t>테이퍼링땐</a:t>
            </a:r>
            <a:r>
              <a:rPr lang="ko-KR" altLang="en-US" sz="2700" dirty="0">
                <a:solidFill>
                  <a:srgbClr val="FF0000"/>
                </a:solidFill>
                <a:effectLst/>
              </a:rPr>
              <a:t> </a:t>
            </a:r>
            <a:r>
              <a:rPr lang="ko-KR" altLang="en-US" sz="2700" dirty="0" smtClean="0">
                <a:solidFill>
                  <a:srgbClr val="FF0000"/>
                </a:solidFill>
                <a:effectLst/>
              </a:rPr>
              <a:t>       변동성 </a:t>
            </a:r>
            <a:r>
              <a:rPr lang="ko-KR" altLang="en-US" sz="2700" dirty="0">
                <a:solidFill>
                  <a:srgbClr val="FF0000"/>
                </a:solidFill>
                <a:effectLst/>
              </a:rPr>
              <a:t>주의</a:t>
            </a:r>
            <a:r>
              <a:rPr lang="ko-KR" altLang="en-US" sz="2700" dirty="0">
                <a:effectLst/>
              </a:rPr>
              <a:t/>
            </a:r>
            <a:br>
              <a:rPr lang="ko-KR" altLang="en-US" sz="2700" dirty="0">
                <a:effectLst/>
              </a:rPr>
            </a:br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60822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ko-KR" altLang="en-US" sz="2000" dirty="0"/>
              <a:t>지난 </a:t>
            </a:r>
            <a:r>
              <a:rPr lang="en-US" altLang="ko-KR" sz="2000" dirty="0"/>
              <a:t>10</a:t>
            </a:r>
            <a:r>
              <a:rPr lang="ko-KR" altLang="en-US" sz="2000" dirty="0"/>
              <a:t>일 </a:t>
            </a:r>
            <a:r>
              <a:rPr lang="ko-KR" altLang="en-US" sz="2000" dirty="0" err="1"/>
              <a:t>코스피는</a:t>
            </a:r>
            <a:r>
              <a:rPr lang="ko-KR" altLang="en-US" sz="2000" dirty="0"/>
              <a:t> 전주</a:t>
            </a:r>
            <a:r>
              <a:rPr lang="en-US" altLang="ko-KR" sz="2000" dirty="0"/>
              <a:t>(2968.33) </a:t>
            </a:r>
            <a:r>
              <a:rPr lang="ko-KR" altLang="en-US" sz="2000" dirty="0"/>
              <a:t>대비 </a:t>
            </a:r>
            <a:r>
              <a:rPr lang="en-US" altLang="ko-KR" sz="2000" dirty="0"/>
              <a:t>41.9</a:t>
            </a:r>
            <a:r>
              <a:rPr lang="ko-KR" altLang="en-US" sz="2000" dirty="0"/>
              <a:t>포인트</a:t>
            </a:r>
            <a:r>
              <a:rPr lang="en-US" altLang="ko-KR" sz="2000" dirty="0"/>
              <a:t>(1.41%) </a:t>
            </a:r>
            <a:r>
              <a:rPr lang="ko-KR" altLang="en-US" sz="2000" dirty="0"/>
              <a:t>오른 </a:t>
            </a:r>
            <a:r>
              <a:rPr lang="en-US" altLang="ko-KR" sz="2000" dirty="0"/>
              <a:t>3010.23</a:t>
            </a:r>
            <a:r>
              <a:rPr lang="ko-KR" altLang="en-US" sz="2000" dirty="0"/>
              <a:t>에 거래를 마쳤다</a:t>
            </a:r>
            <a:r>
              <a:rPr lang="en-US" altLang="ko-KR" sz="2000" dirty="0"/>
              <a:t>. </a:t>
            </a:r>
            <a:r>
              <a:rPr lang="ko-KR" altLang="en-US" sz="2000" dirty="0" err="1"/>
              <a:t>코스피가</a:t>
            </a:r>
            <a:r>
              <a:rPr lang="ko-KR" altLang="en-US" sz="2000" dirty="0"/>
              <a:t> </a:t>
            </a:r>
            <a:r>
              <a:rPr lang="en-US" altLang="ko-KR" sz="2000" dirty="0"/>
              <a:t>3000</a:t>
            </a:r>
            <a:r>
              <a:rPr lang="ko-KR" altLang="en-US" sz="2000" dirty="0"/>
              <a:t>선을 회복한 것은 지난 </a:t>
            </a:r>
            <a:r>
              <a:rPr lang="ko-KR" altLang="en-US" sz="2000" dirty="0" smtClean="0"/>
              <a:t>  </a:t>
            </a:r>
            <a:r>
              <a:rPr lang="en-US" altLang="ko-KR" sz="2000" dirty="0" smtClean="0"/>
              <a:t>11</a:t>
            </a:r>
            <a:r>
              <a:rPr lang="ko-KR" altLang="en-US" sz="2000" dirty="0"/>
              <a:t>월 </a:t>
            </a:r>
            <a:r>
              <a:rPr lang="en-US" altLang="ko-KR" sz="2000" dirty="0"/>
              <a:t>22</a:t>
            </a:r>
            <a:r>
              <a:rPr lang="ko-KR" altLang="en-US" sz="2000" dirty="0"/>
              <a:t>일 이후 </a:t>
            </a:r>
            <a:r>
              <a:rPr lang="en-US" altLang="ko-KR" sz="2000" dirty="0"/>
              <a:t>12</a:t>
            </a:r>
            <a:r>
              <a:rPr lang="ko-KR" altLang="en-US" sz="2000" dirty="0" smtClean="0"/>
              <a:t>거래일만이며</a:t>
            </a:r>
            <a:r>
              <a:rPr lang="en-US" altLang="ko-KR" sz="2000" dirty="0" smtClean="0"/>
              <a:t>,  </a:t>
            </a:r>
          </a:p>
          <a:p>
            <a:pPr marL="109728" indent="0">
              <a:buNone/>
            </a:pPr>
            <a:r>
              <a:rPr lang="ko-KR" altLang="en-US" sz="2000" dirty="0">
                <a:solidFill>
                  <a:srgbClr val="FF0000"/>
                </a:solidFill>
              </a:rPr>
              <a:t>기관과 외국인은 각각 </a:t>
            </a:r>
            <a:r>
              <a:rPr lang="en-US" altLang="ko-KR" sz="2000" dirty="0">
                <a:solidFill>
                  <a:srgbClr val="FF0000"/>
                </a:solidFill>
              </a:rPr>
              <a:t>1</a:t>
            </a:r>
            <a:r>
              <a:rPr lang="ko-KR" altLang="en-US" sz="2000" dirty="0">
                <a:solidFill>
                  <a:srgbClr val="FF0000"/>
                </a:solidFill>
              </a:rPr>
              <a:t>조</a:t>
            </a:r>
            <a:r>
              <a:rPr lang="en-US" altLang="ko-KR" sz="2000" dirty="0">
                <a:solidFill>
                  <a:srgbClr val="FF0000"/>
                </a:solidFill>
              </a:rPr>
              <a:t>6477</a:t>
            </a:r>
            <a:r>
              <a:rPr lang="ko-KR" altLang="en-US" sz="2000" dirty="0" err="1">
                <a:solidFill>
                  <a:srgbClr val="FF0000"/>
                </a:solidFill>
              </a:rPr>
              <a:t>억원</a:t>
            </a:r>
            <a:r>
              <a:rPr lang="en-US" altLang="ko-KR" sz="2000" dirty="0">
                <a:solidFill>
                  <a:srgbClr val="FF0000"/>
                </a:solidFill>
              </a:rPr>
              <a:t>, 1818</a:t>
            </a:r>
            <a:r>
              <a:rPr lang="ko-KR" altLang="en-US" sz="2000" dirty="0" err="1">
                <a:solidFill>
                  <a:srgbClr val="FF0000"/>
                </a:solidFill>
              </a:rPr>
              <a:t>억원어치를</a:t>
            </a:r>
            <a:r>
              <a:rPr lang="ko-KR" altLang="en-US" sz="2000" dirty="0">
                <a:solidFill>
                  <a:srgbClr val="FF0000"/>
                </a:solidFill>
              </a:rPr>
              <a:t> 순매수</a:t>
            </a:r>
            <a:r>
              <a:rPr lang="ko-KR" altLang="en-US" sz="2000" dirty="0"/>
              <a:t>하며 </a:t>
            </a:r>
            <a:r>
              <a:rPr lang="ko-KR" altLang="en-US" sz="2000" dirty="0" smtClean="0"/>
              <a:t>  지수 </a:t>
            </a:r>
            <a:r>
              <a:rPr lang="ko-KR" altLang="en-US" sz="2000" dirty="0"/>
              <a:t>상승을 </a:t>
            </a:r>
            <a:r>
              <a:rPr lang="ko-KR" altLang="en-US" sz="2000" dirty="0" smtClean="0"/>
              <a:t>이끌었으나 </a:t>
            </a:r>
            <a:r>
              <a:rPr lang="ko-KR" altLang="en-US" sz="2000" dirty="0" smtClean="0">
                <a:solidFill>
                  <a:srgbClr val="FF0000"/>
                </a:solidFill>
              </a:rPr>
              <a:t>개인은 </a:t>
            </a:r>
            <a:r>
              <a:rPr lang="ko-KR" altLang="en-US" sz="2000" dirty="0">
                <a:solidFill>
                  <a:srgbClr val="FF0000"/>
                </a:solidFill>
              </a:rPr>
              <a:t>홀로 </a:t>
            </a:r>
            <a:r>
              <a:rPr lang="en-US" altLang="ko-KR" sz="2000" dirty="0">
                <a:solidFill>
                  <a:srgbClr val="FF0000"/>
                </a:solidFill>
              </a:rPr>
              <a:t>1</a:t>
            </a:r>
            <a:r>
              <a:rPr lang="ko-KR" altLang="en-US" sz="2000" dirty="0">
                <a:solidFill>
                  <a:srgbClr val="FF0000"/>
                </a:solidFill>
              </a:rPr>
              <a:t>조</a:t>
            </a:r>
            <a:r>
              <a:rPr lang="en-US" altLang="ko-KR" sz="2000" dirty="0">
                <a:solidFill>
                  <a:srgbClr val="FF0000"/>
                </a:solidFill>
              </a:rPr>
              <a:t>3810</a:t>
            </a:r>
            <a:r>
              <a:rPr lang="ko-KR" altLang="en-US" sz="2000" dirty="0" err="1">
                <a:solidFill>
                  <a:srgbClr val="FF0000"/>
                </a:solidFill>
              </a:rPr>
              <a:t>억원을</a:t>
            </a:r>
            <a:r>
              <a:rPr lang="ko-KR" altLang="en-US" sz="2000" dirty="0">
                <a:solidFill>
                  <a:srgbClr val="FF0000"/>
                </a:solidFill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</a:rPr>
              <a:t>매도</a:t>
            </a:r>
            <a:r>
              <a:rPr lang="ko-KR" altLang="en-US" sz="2000" dirty="0" smtClean="0"/>
              <a:t>했음</a:t>
            </a:r>
            <a:r>
              <a:rPr lang="en-US" altLang="ko-KR" sz="2000" dirty="0" smtClean="0"/>
              <a:t>.</a:t>
            </a:r>
          </a:p>
          <a:p>
            <a:pPr marL="109728" indent="0">
              <a:buNone/>
            </a:pPr>
            <a:r>
              <a:rPr lang="ko-KR" altLang="en-US" sz="2000" dirty="0" err="1">
                <a:solidFill>
                  <a:schemeClr val="bg2">
                    <a:lumMod val="50000"/>
                  </a:schemeClr>
                </a:solidFill>
              </a:rPr>
              <a:t>오미크론</a:t>
            </a:r>
            <a:r>
              <a:rPr lang="ko-KR" altLang="en-US" sz="2000" dirty="0">
                <a:solidFill>
                  <a:schemeClr val="bg2">
                    <a:lumMod val="50000"/>
                  </a:schemeClr>
                </a:solidFill>
              </a:rPr>
              <a:t> 변이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</a:rPr>
              <a:t>바이러스에 </a:t>
            </a:r>
            <a:r>
              <a:rPr lang="ko-KR" altLang="en-US" sz="2000" dirty="0">
                <a:solidFill>
                  <a:schemeClr val="bg2">
                    <a:lumMod val="50000"/>
                  </a:schemeClr>
                </a:solidFill>
              </a:rPr>
              <a:t>대한 우려가 줄어든 것은 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</a:rPr>
              <a:t>긍정적 요인 분석</a:t>
            </a:r>
            <a:endParaRPr lang="en-US" altLang="ko-K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ko-KR" altLang="en-US" sz="2000" dirty="0">
                <a:solidFill>
                  <a:srgbClr val="FF0000"/>
                </a:solidFill>
              </a:rPr>
              <a:t>반면 미 연준의 조기 </a:t>
            </a:r>
            <a:r>
              <a:rPr lang="ko-KR" altLang="en-US" sz="2000" dirty="0" err="1">
                <a:solidFill>
                  <a:srgbClr val="FF0000"/>
                </a:solidFill>
              </a:rPr>
              <a:t>테이퍼링</a:t>
            </a:r>
            <a:r>
              <a:rPr lang="en-US" altLang="ko-KR" sz="2000" dirty="0">
                <a:solidFill>
                  <a:srgbClr val="FF0000"/>
                </a:solidFill>
              </a:rPr>
              <a:t>(</a:t>
            </a:r>
            <a:r>
              <a:rPr lang="ko-KR" altLang="en-US" sz="2000" dirty="0">
                <a:solidFill>
                  <a:srgbClr val="FF0000"/>
                </a:solidFill>
              </a:rPr>
              <a:t>자산매입 축소</a:t>
            </a:r>
            <a:r>
              <a:rPr lang="en-US" altLang="ko-KR" sz="2000" dirty="0">
                <a:solidFill>
                  <a:srgbClr val="FF0000"/>
                </a:solidFill>
              </a:rPr>
              <a:t>) </a:t>
            </a:r>
            <a:r>
              <a:rPr lang="ko-KR" altLang="en-US" sz="2000" dirty="0">
                <a:solidFill>
                  <a:srgbClr val="FF0000"/>
                </a:solidFill>
              </a:rPr>
              <a:t>우려</a:t>
            </a:r>
            <a:r>
              <a:rPr lang="en-US" altLang="ko-KR" sz="2000" dirty="0">
                <a:solidFill>
                  <a:srgbClr val="FF0000"/>
                </a:solidFill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</a:rPr>
              <a:t>미국 </a:t>
            </a:r>
            <a:r>
              <a:rPr lang="ko-KR" altLang="en-US" sz="2000" dirty="0" smtClean="0">
                <a:solidFill>
                  <a:srgbClr val="FF0000"/>
                </a:solidFill>
              </a:rPr>
              <a:t>부채한도   </a:t>
            </a:r>
            <a:r>
              <a:rPr lang="ko-KR" altLang="en-US" sz="2000" dirty="0">
                <a:solidFill>
                  <a:srgbClr val="FF0000"/>
                </a:solidFill>
              </a:rPr>
              <a:t>협상 관련 불확실성</a:t>
            </a:r>
            <a:r>
              <a:rPr lang="en-US" altLang="ko-KR" sz="2000" dirty="0">
                <a:solidFill>
                  <a:srgbClr val="FF0000"/>
                </a:solidFill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</a:rPr>
              <a:t>연말 개인 대주주 양도세 회피 매도물량 출회 </a:t>
            </a:r>
            <a:r>
              <a:rPr lang="ko-KR" altLang="en-US" sz="2000" dirty="0" smtClean="0">
                <a:solidFill>
                  <a:srgbClr val="FF0000"/>
                </a:solidFill>
              </a:rPr>
              <a:t>   </a:t>
            </a:r>
            <a:r>
              <a:rPr lang="ko-KR" altLang="en-US" sz="2000" dirty="0">
                <a:solidFill>
                  <a:srgbClr val="FF0000"/>
                </a:solidFill>
              </a:rPr>
              <a:t>우려가 증시에 부담을 줄 </a:t>
            </a:r>
            <a:r>
              <a:rPr lang="ko-KR" altLang="en-US" sz="2000" dirty="0" smtClean="0">
                <a:solidFill>
                  <a:srgbClr val="FF0000"/>
                </a:solidFill>
              </a:rPr>
              <a:t>전망이며 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/>
              <a:t>특히 </a:t>
            </a:r>
            <a:r>
              <a:rPr lang="en-US" altLang="ko-KR" sz="2000" dirty="0">
                <a:solidFill>
                  <a:srgbClr val="FF0000"/>
                </a:solidFill>
              </a:rPr>
              <a:t>FOMC</a:t>
            </a:r>
            <a:r>
              <a:rPr lang="ko-KR" altLang="en-US" sz="2000" dirty="0">
                <a:solidFill>
                  <a:srgbClr val="FF0000"/>
                </a:solidFill>
              </a:rPr>
              <a:t>에서 예상보다 매파적인 신호가 나올 경우 증시에는 부정적으로 </a:t>
            </a:r>
            <a:r>
              <a:rPr lang="ko-KR" altLang="en-US" sz="2000" dirty="0" smtClean="0">
                <a:solidFill>
                  <a:srgbClr val="FF0000"/>
                </a:solidFill>
              </a:rPr>
              <a:t>작용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ko-KR" altLang="en-US" sz="2000" dirty="0" err="1"/>
              <a:t>제롬</a:t>
            </a:r>
            <a:r>
              <a:rPr lang="ko-KR" altLang="en-US" sz="2000" dirty="0"/>
              <a:t> 파월 연준 의장은 오는 </a:t>
            </a:r>
            <a:r>
              <a:rPr lang="en-US" altLang="ko-KR" sz="2000" dirty="0" smtClean="0"/>
              <a:t>14(</a:t>
            </a:r>
            <a:r>
              <a:rPr lang="ko-KR" altLang="en-US" sz="2000" dirty="0" smtClean="0"/>
              <a:t>화</a:t>
            </a:r>
            <a:r>
              <a:rPr lang="en-US" altLang="ko-KR" sz="2000" dirty="0" smtClean="0"/>
              <a:t>)~</a:t>
            </a:r>
            <a:r>
              <a:rPr lang="en-US" altLang="ko-KR" sz="2000" dirty="0"/>
              <a:t>15</a:t>
            </a:r>
            <a:r>
              <a:rPr lang="ko-KR" altLang="en-US" sz="2000" dirty="0" smtClean="0"/>
              <a:t>일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수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열리는 </a:t>
            </a:r>
            <a:r>
              <a:rPr lang="en-US" altLang="ko-KR" sz="2000" dirty="0"/>
              <a:t>FOMC </a:t>
            </a:r>
            <a:r>
              <a:rPr lang="ko-KR" altLang="en-US" sz="2000" dirty="0"/>
              <a:t>회의에서 </a:t>
            </a:r>
            <a:r>
              <a:rPr lang="ko-KR" altLang="en-US" sz="2000" dirty="0" err="1"/>
              <a:t>테이퍼링</a:t>
            </a:r>
            <a:r>
              <a:rPr lang="ko-KR" altLang="en-US" sz="2000" dirty="0"/>
              <a:t> 일정을 앞당기는 방안을 추진하겠다고 밝힌 </a:t>
            </a:r>
            <a:r>
              <a:rPr lang="ko-KR" altLang="en-US" sz="2000" dirty="0" smtClean="0"/>
              <a:t>상태</a:t>
            </a:r>
            <a:endParaRPr lang="en-US" altLang="ko-KR" sz="2000" dirty="0" smtClean="0">
              <a:solidFill>
                <a:srgbClr val="FF0000"/>
              </a:solidFill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18864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b="0" dirty="0">
                <a:solidFill>
                  <a:schemeClr val="accent2"/>
                </a:solidFill>
                <a:effectLst/>
              </a:rPr>
              <a:t>FOMC</a:t>
            </a:r>
            <a:r>
              <a:rPr lang="ko-KR" altLang="en-US" sz="3200" b="0" dirty="0">
                <a:solidFill>
                  <a:schemeClr val="accent2"/>
                </a:solidFill>
                <a:effectLst/>
              </a:rPr>
              <a:t>에 시선 집중</a:t>
            </a:r>
            <a:endParaRPr lang="ko-KR" alt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99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38437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ko-KR" altLang="en-US" sz="2000" dirty="0" smtClean="0"/>
              <a:t>관심을 </a:t>
            </a:r>
            <a:r>
              <a:rPr lang="ko-KR" altLang="en-US" sz="2000" dirty="0"/>
              <a:t>가져야 한 경제 </a:t>
            </a:r>
            <a:r>
              <a:rPr lang="ko-KR" altLang="en-US" sz="2000" dirty="0" smtClean="0"/>
              <a:t>이벤트로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 smtClean="0"/>
              <a:t>13</a:t>
            </a:r>
            <a:r>
              <a:rPr lang="ko-KR" altLang="en-US" sz="2000" dirty="0"/>
              <a:t>일 </a:t>
            </a:r>
            <a:r>
              <a:rPr lang="en-US" altLang="ko-KR" sz="2000" dirty="0"/>
              <a:t>OPEC(</a:t>
            </a:r>
            <a:r>
              <a:rPr lang="ko-KR" altLang="en-US" sz="2000" dirty="0"/>
              <a:t>석유수출국기구</a:t>
            </a:r>
            <a:r>
              <a:rPr lang="en-US" altLang="ko-KR" sz="2000" dirty="0"/>
              <a:t>) </a:t>
            </a:r>
            <a:r>
              <a:rPr lang="ko-KR" altLang="en-US" sz="2000" dirty="0"/>
              <a:t>원유시장 보고서</a:t>
            </a:r>
            <a:r>
              <a:rPr lang="en-US" altLang="ko-KR" sz="2000" dirty="0"/>
              <a:t>, 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 smtClean="0">
                <a:solidFill>
                  <a:schemeClr val="accent2"/>
                </a:solidFill>
              </a:rPr>
              <a:t>14</a:t>
            </a:r>
            <a:r>
              <a:rPr lang="ko-KR" altLang="en-US" sz="2000" dirty="0">
                <a:solidFill>
                  <a:schemeClr val="accent2"/>
                </a:solidFill>
              </a:rPr>
              <a:t>일 미국 </a:t>
            </a:r>
            <a:r>
              <a:rPr lang="en-US" altLang="ko-KR" sz="2000" dirty="0">
                <a:solidFill>
                  <a:schemeClr val="accent2"/>
                </a:solidFill>
              </a:rPr>
              <a:t>11</a:t>
            </a:r>
            <a:r>
              <a:rPr lang="ko-KR" altLang="en-US" sz="2000" dirty="0">
                <a:solidFill>
                  <a:schemeClr val="accent2"/>
                </a:solidFill>
              </a:rPr>
              <a:t>월 생산자물가지수</a:t>
            </a:r>
            <a:r>
              <a:rPr lang="en-US" altLang="ko-KR" sz="2000" dirty="0">
                <a:solidFill>
                  <a:schemeClr val="accent2"/>
                </a:solidFill>
              </a:rPr>
              <a:t>(PPI), </a:t>
            </a:r>
            <a:endParaRPr lang="en-US" altLang="ko-KR" sz="2000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en-US" altLang="ko-KR" sz="2000" dirty="0" smtClean="0"/>
              <a:t>15</a:t>
            </a:r>
            <a:r>
              <a:rPr lang="ko-KR" altLang="en-US" sz="2000" dirty="0"/>
              <a:t>일 </a:t>
            </a:r>
            <a:r>
              <a:rPr lang="ko-KR" altLang="en-US" sz="2000" dirty="0" err="1"/>
              <a:t>제롬</a:t>
            </a:r>
            <a:r>
              <a:rPr lang="ko-KR" altLang="en-US" sz="2000" dirty="0"/>
              <a:t> 파월 연준 의장 발언</a:t>
            </a:r>
            <a:r>
              <a:rPr lang="en-US" altLang="ko-KR" sz="2000" dirty="0"/>
              <a:t>, 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 smtClean="0"/>
              <a:t>16</a:t>
            </a:r>
            <a:r>
              <a:rPr lang="ko-KR" altLang="en-US" sz="2000" dirty="0"/>
              <a:t>일 </a:t>
            </a:r>
            <a:r>
              <a:rPr lang="en-US" altLang="ko-KR" sz="2000" dirty="0"/>
              <a:t>ECB(</a:t>
            </a:r>
            <a:r>
              <a:rPr lang="ko-KR" altLang="en-US" sz="2000" dirty="0"/>
              <a:t>유럽중앙은행</a:t>
            </a:r>
            <a:r>
              <a:rPr lang="en-US" altLang="ko-KR" sz="2000" dirty="0"/>
              <a:t>)·BOE(</a:t>
            </a:r>
            <a:r>
              <a:rPr lang="ko-KR" altLang="en-US" sz="2000" dirty="0"/>
              <a:t>영국중앙은행</a:t>
            </a:r>
            <a:r>
              <a:rPr lang="en-US" altLang="ko-KR" sz="2000" dirty="0"/>
              <a:t>) </a:t>
            </a:r>
            <a:r>
              <a:rPr lang="ko-KR" altLang="en-US" sz="2000" dirty="0"/>
              <a:t>통화정책 회의 </a:t>
            </a:r>
            <a:r>
              <a:rPr lang="ko-KR" altLang="en-US" sz="2000" dirty="0" smtClean="0"/>
              <a:t>등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>
                <a:solidFill>
                  <a:schemeClr val="accent2"/>
                </a:solidFill>
              </a:rPr>
              <a:t>특히 </a:t>
            </a:r>
            <a:r>
              <a:rPr lang="ko-KR" altLang="en-US" sz="2000" dirty="0">
                <a:solidFill>
                  <a:schemeClr val="accent2"/>
                </a:solidFill>
              </a:rPr>
              <a:t>미국 </a:t>
            </a:r>
            <a:r>
              <a:rPr lang="en-US" altLang="ko-KR" sz="2000" dirty="0">
                <a:solidFill>
                  <a:schemeClr val="accent2"/>
                </a:solidFill>
              </a:rPr>
              <a:t>11</a:t>
            </a:r>
            <a:r>
              <a:rPr lang="ko-KR" altLang="en-US" sz="2000" dirty="0">
                <a:solidFill>
                  <a:schemeClr val="accent2"/>
                </a:solidFill>
              </a:rPr>
              <a:t>월 </a:t>
            </a:r>
            <a:r>
              <a:rPr lang="ko-KR" altLang="en-US" sz="2000" dirty="0" smtClean="0">
                <a:solidFill>
                  <a:schemeClr val="accent2"/>
                </a:solidFill>
              </a:rPr>
              <a:t>생산자물가지수</a:t>
            </a:r>
            <a:r>
              <a:rPr lang="en-US" altLang="ko-KR" sz="2000" dirty="0" smtClean="0">
                <a:solidFill>
                  <a:schemeClr val="accent2"/>
                </a:solidFill>
              </a:rPr>
              <a:t>(PPI)</a:t>
            </a:r>
            <a:r>
              <a:rPr lang="ko-KR" altLang="en-US" sz="2000" dirty="0" smtClean="0">
                <a:solidFill>
                  <a:schemeClr val="accent2"/>
                </a:solidFill>
              </a:rPr>
              <a:t>에 </a:t>
            </a:r>
            <a:r>
              <a:rPr lang="ko-KR" altLang="en-US" sz="2000" dirty="0">
                <a:solidFill>
                  <a:schemeClr val="accent2"/>
                </a:solidFill>
              </a:rPr>
              <a:t>대한 관심이 높은 </a:t>
            </a:r>
            <a:r>
              <a:rPr lang="ko-KR" altLang="en-US" sz="2000" dirty="0" smtClean="0">
                <a:solidFill>
                  <a:schemeClr val="accent2"/>
                </a:solidFill>
              </a:rPr>
              <a:t>상황</a:t>
            </a:r>
            <a:r>
              <a:rPr lang="en-US" altLang="ko-KR" sz="2000" dirty="0" smtClean="0">
                <a:solidFill>
                  <a:schemeClr val="accent2"/>
                </a:solidFill>
              </a:rPr>
              <a:t> </a:t>
            </a:r>
          </a:p>
          <a:p>
            <a:pPr marL="109728" indent="0">
              <a:buNone/>
            </a:pPr>
            <a:r>
              <a:rPr lang="ko-KR" altLang="en-US" sz="2000" dirty="0" smtClean="0">
                <a:solidFill>
                  <a:schemeClr val="accent2"/>
                </a:solidFill>
              </a:rPr>
              <a:t>예상보다 </a:t>
            </a:r>
            <a:r>
              <a:rPr lang="ko-KR" altLang="en-US" sz="2000" dirty="0">
                <a:solidFill>
                  <a:schemeClr val="accent2"/>
                </a:solidFill>
              </a:rPr>
              <a:t>높게 나온다면 인플레이션 우려 확대로 위험자산 선호 심리가 줄어들 것으로 예상되기 </a:t>
            </a:r>
            <a:r>
              <a:rPr lang="ko-KR" altLang="en-US" sz="2000" dirty="0" smtClean="0">
                <a:solidFill>
                  <a:schemeClr val="accent2"/>
                </a:solidFill>
              </a:rPr>
              <a:t>때문</a:t>
            </a:r>
            <a:endParaRPr lang="en-US" altLang="ko-KR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18864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ko-KR" altLang="en-US" sz="3200" b="0" dirty="0">
                <a:solidFill>
                  <a:schemeClr val="accent2"/>
                </a:solidFill>
                <a:effectLst/>
              </a:rPr>
              <a:t>생산자물가지수도 </a:t>
            </a:r>
            <a:r>
              <a:rPr lang="ko-KR" altLang="en-US" sz="3200" b="0" dirty="0" err="1" smtClean="0">
                <a:solidFill>
                  <a:schemeClr val="accent2"/>
                </a:solidFill>
                <a:effectLst/>
              </a:rPr>
              <a:t>관심가져야</a:t>
            </a:r>
            <a:endParaRPr lang="ko-KR" alt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67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4~15일 FOMC 결정 주목... 조기 테이퍼링땐 변동성 주의 [주간 증시 전망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849694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70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2646</TotalTime>
  <Words>269</Words>
  <Application>Microsoft Office PowerPoint</Application>
  <PresentationFormat>화면 슬라이드 쇼(4:3)</PresentationFormat>
  <Paragraphs>20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광장</vt:lpstr>
      <vt:lpstr>[주간증시전망]  14(화)~15일(수) FOMC 결정 주목 조기 테이퍼링땐        변동성 주의 </vt:lpstr>
      <vt:lpstr>FOMC에 시선 집중</vt:lpstr>
      <vt:lpstr>생산자물가지수도 관심가져야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[주간증시전망]  오미크론 변이로 인한 경기 둔화 우려에 증시 '흔들' 높은 물가상승 따라 테이퍼링 가속화 여부도 관심 12월 FOMC 앞두고 변동성 커질 가능성 높아</dc:title>
  <dc:creator>컴맛집</dc:creator>
  <cp:lastModifiedBy>컴맛집</cp:lastModifiedBy>
  <cp:revision>12</cp:revision>
  <dcterms:created xsi:type="dcterms:W3CDTF">2021-12-05T14:01:46Z</dcterms:created>
  <dcterms:modified xsi:type="dcterms:W3CDTF">2021-12-12T22:26:01Z</dcterms:modified>
</cp:coreProperties>
</file>