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D9B99-D952-4894-8691-90A2BF90ADFE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7FCD5-3F74-41A6-98A4-8E3EBA926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518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7FCD5-3F74-41A6-98A4-8E3EBA926DA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0143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528733-A3D1-46A7-A11D-9419BF9808F8}" type="datetimeFigureOut">
              <a:rPr lang="ko-KR" altLang="en-US" smtClean="0"/>
              <a:t>2021-12-05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 dirty="0" smtClean="0"/>
              <a:t>코로나</a:t>
            </a:r>
            <a:r>
              <a:rPr lang="en-US" altLang="ko-KR" sz="2000" dirty="0" smtClean="0"/>
              <a:t>19 </a:t>
            </a:r>
            <a:r>
              <a:rPr lang="ko-KR" altLang="en-US" sz="2000" dirty="0" smtClean="0"/>
              <a:t>변이 바이러스 ‘</a:t>
            </a:r>
            <a:r>
              <a:rPr lang="ko-KR" altLang="en-US" sz="2000" dirty="0" err="1" smtClean="0"/>
              <a:t>오미크론</a:t>
            </a:r>
            <a:r>
              <a:rPr lang="ko-KR" altLang="en-US" sz="2000" dirty="0" smtClean="0"/>
              <a:t>’ 우려에 흔들렸던 증시가 반등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sz="2000" dirty="0" smtClean="0"/>
              <a:t>지난주 한때 </a:t>
            </a:r>
            <a:r>
              <a:rPr lang="en-US" altLang="ko-KR" sz="2000" dirty="0" smtClean="0"/>
              <a:t>2% </a:t>
            </a:r>
            <a:r>
              <a:rPr lang="ko-KR" altLang="en-US" sz="2000" dirty="0" smtClean="0"/>
              <a:t>이상 밀려 </a:t>
            </a:r>
            <a:r>
              <a:rPr lang="en-US" altLang="ko-KR" sz="2000" dirty="0" smtClean="0"/>
              <a:t>2800</a:t>
            </a:r>
            <a:r>
              <a:rPr lang="ko-KR" altLang="en-US" sz="2000" dirty="0" smtClean="0"/>
              <a:t>선까지 떨어진 </a:t>
            </a:r>
            <a:r>
              <a:rPr lang="ko-KR" altLang="en-US" sz="2000" dirty="0" err="1" smtClean="0"/>
              <a:t>코스피지수는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이번주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3050</a:t>
            </a:r>
            <a:r>
              <a:rPr lang="ko-KR" altLang="en-US" sz="2000" dirty="0" smtClean="0"/>
              <a:t>선 공방을 벌일 전망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sz="2000" dirty="0" smtClean="0"/>
              <a:t>증시의 시선은 </a:t>
            </a:r>
            <a:r>
              <a:rPr lang="ko-KR" altLang="en-US" sz="2000" dirty="0" err="1" smtClean="0"/>
              <a:t>오미크론에서</a:t>
            </a:r>
            <a:r>
              <a:rPr lang="ko-KR" altLang="en-US" sz="2000" dirty="0" smtClean="0"/>
              <a:t> ‘미국 연방준비제도</a:t>
            </a:r>
            <a:r>
              <a:rPr lang="en-US" altLang="ko-KR" sz="2000" dirty="0" smtClean="0"/>
              <a:t>(Fed·</a:t>
            </a:r>
            <a:r>
              <a:rPr lang="ko-KR" altLang="en-US" sz="2000" dirty="0" smtClean="0"/>
              <a:t>연준</a:t>
            </a:r>
            <a:r>
              <a:rPr lang="en-US" altLang="ko-KR" sz="2000" dirty="0" smtClean="0"/>
              <a:t>)’</a:t>
            </a:r>
            <a:r>
              <a:rPr lang="ko-KR" altLang="en-US" sz="2000" dirty="0" smtClean="0"/>
              <a:t>로 옮겨갈 것으로 예상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결국 연준의 향후 </a:t>
            </a:r>
            <a:r>
              <a:rPr lang="ko-KR" altLang="en-US" sz="2000" dirty="0" err="1" smtClean="0"/>
              <a:t>테이퍼링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자산 매입 축소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종료 시점과 금리 인상의 시계를 확인하는 </a:t>
            </a:r>
            <a:r>
              <a:rPr lang="en-US" altLang="ko-KR" sz="2000" dirty="0" smtClean="0"/>
              <a:t>12</a:t>
            </a:r>
            <a:r>
              <a:rPr lang="ko-KR" altLang="en-US" sz="2000" dirty="0" smtClean="0"/>
              <a:t>월 연방공개시장위원회</a:t>
            </a:r>
            <a:r>
              <a:rPr lang="en-US" altLang="ko-KR" sz="2000" dirty="0" smtClean="0"/>
              <a:t>(FOMC) </a:t>
            </a:r>
            <a:r>
              <a:rPr lang="ko-KR" altLang="en-US" sz="2000" dirty="0" smtClean="0"/>
              <a:t>이전까지 혼란이 이어질 것으로 예상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sz="2000" dirty="0" smtClean="0"/>
              <a:t>이에 </a:t>
            </a:r>
            <a:r>
              <a:rPr lang="ko-KR" altLang="en-US" sz="2000" dirty="0" err="1" smtClean="0"/>
              <a:t>코스피</a:t>
            </a:r>
            <a:r>
              <a:rPr lang="ko-KR" altLang="en-US" sz="2000" dirty="0" smtClean="0"/>
              <a:t> 예상 </a:t>
            </a:r>
            <a:r>
              <a:rPr lang="en-US" altLang="ko-KR" sz="2000" dirty="0" smtClean="0"/>
              <a:t>2850~3050</a:t>
            </a:r>
            <a:r>
              <a:rPr lang="ko-KR" altLang="en-US" sz="2000" dirty="0" smtClean="0"/>
              <a:t>선 제시</a:t>
            </a:r>
            <a:endParaRPr lang="ko-KR" altLang="en-US" sz="2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ko-KR" b="1" dirty="0"/>
              <a:t>[</a:t>
            </a:r>
            <a:r>
              <a:rPr lang="ko-KR" altLang="en-US" b="1" dirty="0"/>
              <a:t>주간증시전망</a:t>
            </a:r>
            <a:r>
              <a:rPr lang="en-US" altLang="ko-KR" b="1" dirty="0"/>
              <a:t>]</a:t>
            </a:r>
            <a:br>
              <a:rPr lang="en-US" altLang="ko-KR" b="1" dirty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sz="2700" b="1" dirty="0" err="1" smtClean="0"/>
              <a:t>오미크론</a:t>
            </a:r>
            <a:r>
              <a:rPr lang="ko-KR" altLang="en-US" sz="2700" b="1" dirty="0" smtClean="0"/>
              <a:t> </a:t>
            </a:r>
            <a:r>
              <a:rPr lang="ko-KR" altLang="en-US" sz="2700" b="1" dirty="0"/>
              <a:t>변이로 인한 경기 둔화 우려에 증시 </a:t>
            </a:r>
            <a:r>
              <a:rPr lang="en-US" altLang="ko-KR" sz="2700" b="1" dirty="0"/>
              <a:t>'</a:t>
            </a:r>
            <a:r>
              <a:rPr lang="ko-KR" altLang="en-US" sz="2700" b="1" dirty="0"/>
              <a:t>흔들</a:t>
            </a:r>
            <a:r>
              <a:rPr lang="en-US" altLang="ko-KR" sz="2700" b="1" dirty="0"/>
              <a:t>'</a:t>
            </a:r>
            <a:r>
              <a:rPr lang="ko-KR" altLang="en-US" sz="2700" dirty="0" smtClean="0"/>
              <a:t/>
            </a:r>
            <a:br>
              <a:rPr lang="ko-KR" altLang="en-US" sz="2700" dirty="0" smtClean="0"/>
            </a:br>
            <a:r>
              <a:rPr lang="ko-KR" altLang="en-US" sz="2700" b="1" dirty="0"/>
              <a:t>높은 물가상승 따라 </a:t>
            </a:r>
            <a:r>
              <a:rPr lang="ko-KR" altLang="en-US" sz="2700" b="1" dirty="0" err="1"/>
              <a:t>테이퍼링</a:t>
            </a:r>
            <a:r>
              <a:rPr lang="ko-KR" altLang="en-US" sz="2700" b="1" dirty="0"/>
              <a:t> 가속화 여부도 관심</a:t>
            </a:r>
            <a:r>
              <a:rPr lang="ko-KR" altLang="en-US" sz="2700" dirty="0" smtClean="0"/>
              <a:t/>
            </a:r>
            <a:br>
              <a:rPr lang="ko-KR" altLang="en-US" sz="2700" dirty="0" smtClean="0"/>
            </a:br>
            <a:r>
              <a:rPr lang="en-US" altLang="ko-KR" sz="2700" b="1" dirty="0"/>
              <a:t>12</a:t>
            </a:r>
            <a:r>
              <a:rPr lang="ko-KR" altLang="en-US" sz="2700" b="1" dirty="0"/>
              <a:t>월 </a:t>
            </a:r>
            <a:r>
              <a:rPr lang="en-US" altLang="ko-KR" sz="2700" b="1" dirty="0"/>
              <a:t>FOMC </a:t>
            </a:r>
            <a:r>
              <a:rPr lang="ko-KR" altLang="en-US" sz="2700" b="1" dirty="0"/>
              <a:t>앞두고 변동성 커질 가능성 높아</a:t>
            </a:r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60822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18864" y="1700808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en-US" altLang="ko-KR" sz="2000" dirty="0" smtClean="0"/>
          </a:p>
          <a:p>
            <a:pPr marL="109728" indent="0">
              <a:buNone/>
            </a:pPr>
            <a:r>
              <a:rPr lang="ko-KR" altLang="en-US" sz="2000" dirty="0" smtClean="0"/>
              <a:t>지난주</a:t>
            </a:r>
            <a:r>
              <a:rPr lang="en-US" altLang="ko-KR" sz="2000" dirty="0"/>
              <a:t>(11</a:t>
            </a:r>
            <a:r>
              <a:rPr lang="ko-KR" altLang="en-US" sz="2000" dirty="0"/>
              <a:t>월</a:t>
            </a:r>
            <a:r>
              <a:rPr lang="en-US" altLang="ko-KR" sz="2000" dirty="0"/>
              <a:t>29</a:t>
            </a:r>
            <a:r>
              <a:rPr lang="ko-KR" altLang="en-US" sz="2000" dirty="0"/>
              <a:t>일</a:t>
            </a:r>
            <a:r>
              <a:rPr lang="en-US" altLang="ko-KR" sz="2000" dirty="0"/>
              <a:t>~12</a:t>
            </a:r>
            <a:r>
              <a:rPr lang="ko-KR" altLang="en-US" sz="2000" dirty="0"/>
              <a:t>월</a:t>
            </a:r>
            <a:r>
              <a:rPr lang="en-US" altLang="ko-KR" sz="2000" dirty="0"/>
              <a:t>3</a:t>
            </a:r>
            <a:r>
              <a:rPr lang="ko-KR" altLang="en-US" sz="2000" dirty="0"/>
              <a:t>일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코스피</a:t>
            </a:r>
            <a:r>
              <a:rPr lang="ko-KR" altLang="en-US" sz="2000" dirty="0"/>
              <a:t> 지수는 전주 대비 </a:t>
            </a:r>
            <a:r>
              <a:rPr lang="en-US" altLang="ko-KR" sz="2000" dirty="0"/>
              <a:t>31.89</a:t>
            </a:r>
            <a:r>
              <a:rPr lang="ko-KR" altLang="en-US" sz="2000" dirty="0"/>
              <a:t>포인트</a:t>
            </a:r>
            <a:r>
              <a:rPr lang="en-US" altLang="ko-KR" sz="2000" dirty="0"/>
              <a:t>(1.08%) </a:t>
            </a:r>
            <a:r>
              <a:rPr lang="ko-KR" altLang="en-US" sz="2000" dirty="0"/>
              <a:t>상승한 </a:t>
            </a:r>
            <a:r>
              <a:rPr lang="en-US" altLang="ko-KR" sz="2000" dirty="0"/>
              <a:t>2968.33</a:t>
            </a:r>
            <a:r>
              <a:rPr lang="ko-KR" altLang="en-US" sz="2000" dirty="0"/>
              <a:t>에 거래를 </a:t>
            </a:r>
            <a:r>
              <a:rPr lang="ko-KR" altLang="en-US" sz="2000" dirty="0" smtClean="0"/>
              <a:t>종료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ko-KR" altLang="en-US" sz="2000" dirty="0" smtClean="0"/>
              <a:t>주 </a:t>
            </a:r>
            <a:r>
              <a:rPr lang="ko-KR" altLang="en-US" sz="2000" dirty="0"/>
              <a:t>초반만 해도 </a:t>
            </a:r>
            <a:r>
              <a:rPr lang="ko-KR" altLang="en-US" sz="2000" dirty="0" err="1"/>
              <a:t>오미크론</a:t>
            </a:r>
            <a:r>
              <a:rPr lang="ko-KR" altLang="en-US" sz="2000" dirty="0"/>
              <a:t> 영향으로 </a:t>
            </a:r>
            <a:r>
              <a:rPr lang="en-US" altLang="ko-KR" sz="2000" dirty="0"/>
              <a:t>2800</a:t>
            </a:r>
            <a:r>
              <a:rPr lang="ko-KR" altLang="en-US" sz="2000" dirty="0"/>
              <a:t>선까지 </a:t>
            </a:r>
            <a:r>
              <a:rPr lang="ko-KR" altLang="en-US" sz="2000" dirty="0" smtClean="0"/>
              <a:t>밀림 발생</a:t>
            </a:r>
            <a:endParaRPr lang="en-US" altLang="ko-KR" sz="2000" dirty="0" smtClean="0"/>
          </a:p>
          <a:p>
            <a:pPr marL="109728" indent="0">
              <a:buNone/>
            </a:pPr>
            <a:endParaRPr lang="en-US" altLang="ko-KR" sz="2000" dirty="0"/>
          </a:p>
          <a:p>
            <a:pPr marL="109728" indent="0">
              <a:buNone/>
            </a:pPr>
            <a:r>
              <a:rPr lang="ko-KR" altLang="en-US" sz="2000" dirty="0" err="1"/>
              <a:t>오미크론의</a:t>
            </a:r>
            <a:r>
              <a:rPr lang="ko-KR" altLang="en-US" sz="2000" dirty="0"/>
              <a:t> 빠른 전파력과 기존 백신 효과 저하 가능성 논란이 불거지면서 시장에 불안감이 </a:t>
            </a:r>
            <a:r>
              <a:rPr lang="ko-KR" altLang="en-US" sz="2000" dirty="0" smtClean="0"/>
              <a:t>급습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ko-KR" altLang="en-US" sz="2000" dirty="0" smtClean="0"/>
              <a:t>아울러 </a:t>
            </a:r>
            <a:r>
              <a:rPr lang="ko-KR" altLang="en-US" sz="2000" dirty="0"/>
              <a:t>파월 연준 의장이 지난달 </a:t>
            </a:r>
            <a:r>
              <a:rPr lang="en-US" altLang="ko-KR" sz="2000" dirty="0"/>
              <a:t>30</a:t>
            </a:r>
            <a:r>
              <a:rPr lang="ko-KR" altLang="en-US" sz="2000" dirty="0"/>
              <a:t>일 상원 금융위원회에 출석해 </a:t>
            </a:r>
            <a:r>
              <a:rPr lang="ko-KR" altLang="en-US" sz="2000" dirty="0" smtClean="0"/>
              <a:t>  ‘</a:t>
            </a:r>
            <a:r>
              <a:rPr lang="en-US" altLang="ko-KR" sz="2000" dirty="0"/>
              <a:t>12</a:t>
            </a:r>
            <a:r>
              <a:rPr lang="ko-KR" altLang="en-US" sz="2000" dirty="0"/>
              <a:t>월 </a:t>
            </a:r>
            <a:r>
              <a:rPr lang="en-US" altLang="ko-KR" sz="2000" dirty="0"/>
              <a:t>FOMC</a:t>
            </a:r>
            <a:r>
              <a:rPr lang="ko-KR" altLang="en-US" sz="2000" dirty="0"/>
              <a:t>에서 </a:t>
            </a:r>
            <a:r>
              <a:rPr lang="ko-KR" altLang="en-US" sz="2000" dirty="0" err="1"/>
              <a:t>테이퍼링을</a:t>
            </a:r>
            <a:r>
              <a:rPr lang="ko-KR" altLang="en-US" sz="2000" dirty="0"/>
              <a:t> 몇 달 앞당기는 게 적절한지 논의할 </a:t>
            </a:r>
            <a:r>
              <a:rPr lang="ko-KR" altLang="en-US" sz="2000" dirty="0" smtClean="0"/>
              <a:t>    필요가 </a:t>
            </a:r>
            <a:r>
              <a:rPr lang="ko-KR" altLang="en-US" sz="2000" dirty="0"/>
              <a:t>있다’고 발언하면서 인플레이션 장기화 우려에 따라 </a:t>
            </a:r>
            <a:r>
              <a:rPr lang="ko-KR" altLang="en-US" sz="2000" dirty="0" smtClean="0"/>
              <a:t>연준의   </a:t>
            </a:r>
            <a:r>
              <a:rPr lang="ko-KR" altLang="en-US" sz="2000" dirty="0" err="1"/>
              <a:t>테이퍼링</a:t>
            </a:r>
            <a:r>
              <a:rPr lang="ko-KR" altLang="en-US" sz="2000" dirty="0"/>
              <a:t> 조기 종료가 가능할 수 있음을 시사해 국내 증시 </a:t>
            </a:r>
            <a:r>
              <a:rPr lang="ko-KR" altLang="en-US" sz="2000" dirty="0" smtClean="0"/>
              <a:t>발목을 잡음</a:t>
            </a:r>
            <a:r>
              <a:rPr lang="ko-KR" altLang="en-US" sz="2000" dirty="0"/>
              <a:t/>
            </a:r>
            <a:br>
              <a:rPr lang="ko-KR" altLang="en-US" sz="2000" dirty="0"/>
            </a:b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18864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3200" dirty="0" smtClean="0">
                <a:effectLst/>
              </a:rPr>
              <a:t>‘</a:t>
            </a:r>
            <a:r>
              <a:rPr lang="ko-KR" altLang="en-US" sz="3200" dirty="0" err="1" smtClean="0">
                <a:effectLst/>
              </a:rPr>
              <a:t>오미크론</a:t>
            </a:r>
            <a:r>
              <a:rPr lang="ko-KR" altLang="en-US" sz="3200" dirty="0" smtClean="0">
                <a:effectLst/>
              </a:rPr>
              <a:t>’ 바이러스 공포에 흔들린 시장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3299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408712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endParaRPr lang="en-US" altLang="ko-KR" sz="2000" dirty="0" smtClean="0"/>
          </a:p>
          <a:p>
            <a:pPr marL="109728" indent="0">
              <a:buNone/>
            </a:pPr>
            <a:endParaRPr lang="en-US" altLang="ko-KR" sz="2000" dirty="0"/>
          </a:p>
          <a:p>
            <a:pPr marL="109728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ko-KR" altLang="en-US" sz="8000" dirty="0"/>
              <a:t>다만 </a:t>
            </a:r>
            <a:r>
              <a:rPr lang="ko-KR" altLang="en-US" sz="8000" dirty="0" err="1"/>
              <a:t>오미크론</a:t>
            </a:r>
            <a:r>
              <a:rPr lang="ko-KR" altLang="en-US" sz="8000" dirty="0"/>
              <a:t> 변이의 </a:t>
            </a:r>
            <a:r>
              <a:rPr lang="ko-KR" altLang="en-US" sz="8000" dirty="0" err="1"/>
              <a:t>치명률이</a:t>
            </a:r>
            <a:r>
              <a:rPr lang="ko-KR" altLang="en-US" sz="8000" dirty="0"/>
              <a:t> 이전보다 </a:t>
            </a:r>
            <a:r>
              <a:rPr lang="ko-KR" altLang="en-US" sz="8000" dirty="0" smtClean="0"/>
              <a:t>경미</a:t>
            </a:r>
            <a:endParaRPr lang="en-US" altLang="ko-KR" sz="8000" dirty="0" smtClean="0"/>
          </a:p>
          <a:p>
            <a:pPr marL="109728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ko-KR" altLang="en-US" sz="8000" dirty="0" smtClean="0"/>
              <a:t>기존 </a:t>
            </a:r>
            <a:r>
              <a:rPr lang="ko-KR" altLang="en-US" sz="8000" dirty="0"/>
              <a:t>백신과 치료제의 효과에 대한 기대로 증시는 주 후반으로 가면서 회복 </a:t>
            </a:r>
            <a:r>
              <a:rPr lang="ko-KR" altLang="en-US" sz="8000" dirty="0" smtClean="0"/>
              <a:t>흐름</a:t>
            </a:r>
            <a:endParaRPr lang="en-US" altLang="ko-KR" sz="8000" dirty="0" smtClean="0"/>
          </a:p>
          <a:p>
            <a:pPr marL="109728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ko-KR" altLang="en-US" sz="8000" dirty="0" err="1" smtClean="0"/>
              <a:t>낙폭이</a:t>
            </a:r>
            <a:r>
              <a:rPr lang="ko-KR" altLang="en-US" sz="8000" dirty="0" smtClean="0"/>
              <a:t> </a:t>
            </a:r>
            <a:r>
              <a:rPr lang="ko-KR" altLang="en-US" sz="8000" dirty="0"/>
              <a:t>과도했던 종목 등은 주가를 회복하는 </a:t>
            </a:r>
            <a:r>
              <a:rPr lang="ko-KR" altLang="en-US" sz="8000" dirty="0" smtClean="0"/>
              <a:t>과정</a:t>
            </a:r>
            <a:endParaRPr lang="en-US" altLang="ko-KR" sz="8000" dirty="0" smtClean="0"/>
          </a:p>
          <a:p>
            <a:pPr marL="109728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ko-KR" altLang="en-US" sz="8000" dirty="0" smtClean="0"/>
              <a:t>개인투자자들이 </a:t>
            </a:r>
            <a:r>
              <a:rPr lang="ko-KR" altLang="en-US" sz="8000" dirty="0" err="1"/>
              <a:t>코스피</a:t>
            </a:r>
            <a:r>
              <a:rPr lang="ko-KR" altLang="en-US" sz="8000" dirty="0"/>
              <a:t> 시장에서 </a:t>
            </a:r>
            <a:r>
              <a:rPr lang="en-US" altLang="ko-KR" sz="8000" dirty="0"/>
              <a:t>2</a:t>
            </a:r>
            <a:r>
              <a:rPr lang="ko-KR" altLang="en-US" sz="8000" dirty="0"/>
              <a:t>조</a:t>
            </a:r>
            <a:r>
              <a:rPr lang="en-US" altLang="ko-KR" sz="8000" dirty="0" smtClean="0"/>
              <a:t>2,000</a:t>
            </a:r>
            <a:r>
              <a:rPr lang="ko-KR" altLang="en-US" sz="8000" dirty="0" err="1"/>
              <a:t>억원</a:t>
            </a:r>
            <a:r>
              <a:rPr lang="ko-KR" altLang="en-US" sz="8000" dirty="0"/>
              <a:t> 이상 </a:t>
            </a:r>
            <a:r>
              <a:rPr lang="ko-KR" altLang="en-US" sz="8000" dirty="0" err="1"/>
              <a:t>팔아치우면서</a:t>
            </a:r>
            <a:r>
              <a:rPr lang="ko-KR" altLang="en-US" sz="8000" dirty="0"/>
              <a:t> </a:t>
            </a:r>
            <a:r>
              <a:rPr lang="ko-KR" altLang="en-US" sz="8000" dirty="0" smtClean="0"/>
              <a:t> 주식 정리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반면 </a:t>
            </a:r>
            <a:r>
              <a:rPr lang="ko-KR" altLang="en-US" sz="8000" dirty="0"/>
              <a:t>외국인이 </a:t>
            </a:r>
            <a:r>
              <a:rPr lang="ko-KR" altLang="en-US" sz="8000" dirty="0" err="1"/>
              <a:t>코스피에서</a:t>
            </a:r>
            <a:r>
              <a:rPr lang="ko-KR" altLang="en-US" sz="8000" dirty="0"/>
              <a:t> </a:t>
            </a:r>
            <a:r>
              <a:rPr lang="en-US" altLang="ko-KR" sz="8000" dirty="0"/>
              <a:t>1</a:t>
            </a:r>
            <a:r>
              <a:rPr lang="ko-KR" altLang="en-US" sz="8000" dirty="0"/>
              <a:t>조</a:t>
            </a:r>
            <a:r>
              <a:rPr lang="en-US" altLang="ko-KR" sz="8000" dirty="0" smtClean="0"/>
              <a:t>9,000</a:t>
            </a:r>
            <a:r>
              <a:rPr lang="ko-KR" altLang="en-US" sz="8000" dirty="0" err="1"/>
              <a:t>억원</a:t>
            </a:r>
            <a:r>
              <a:rPr lang="ko-KR" altLang="en-US" sz="8000" dirty="0"/>
              <a:t> 가량 </a:t>
            </a:r>
            <a:r>
              <a:rPr lang="ko-KR" altLang="en-US" sz="8000" dirty="0" smtClean="0"/>
              <a:t>순매수     </a:t>
            </a:r>
            <a:r>
              <a:rPr lang="ko-KR" altLang="en-US" sz="8000" dirty="0"/>
              <a:t>기관도 </a:t>
            </a:r>
            <a:r>
              <a:rPr lang="en-US" altLang="ko-KR" sz="8000" dirty="0"/>
              <a:t>549</a:t>
            </a:r>
            <a:r>
              <a:rPr lang="ko-KR" altLang="en-US" sz="8000" dirty="0" err="1"/>
              <a:t>억원</a:t>
            </a:r>
            <a:r>
              <a:rPr lang="ko-KR" altLang="en-US" sz="8000" dirty="0"/>
              <a:t> 매수우위를 보이면서 증시를 상승으로 </a:t>
            </a:r>
            <a:r>
              <a:rPr lang="ko-KR" altLang="en-US" sz="8000" dirty="0" smtClean="0"/>
              <a:t>이끌었음</a:t>
            </a:r>
            <a:r>
              <a:rPr lang="en-US" altLang="ko-KR" sz="8000" dirty="0"/>
              <a:t> </a:t>
            </a:r>
            <a:r>
              <a:rPr lang="en-US" altLang="ko-KR" sz="8000" dirty="0" smtClean="0"/>
              <a:t>    </a:t>
            </a:r>
            <a:r>
              <a:rPr lang="ko-KR" altLang="en-US" sz="8000" dirty="0"/>
              <a:t>코스닥에서도 개인이 </a:t>
            </a:r>
            <a:r>
              <a:rPr lang="en-US" altLang="ko-KR" sz="8000" dirty="0" smtClean="0"/>
              <a:t>6,000</a:t>
            </a:r>
            <a:r>
              <a:rPr lang="ko-KR" altLang="en-US" sz="8000" dirty="0" err="1"/>
              <a:t>억원</a:t>
            </a:r>
            <a:r>
              <a:rPr lang="ko-KR" altLang="en-US" sz="8000" dirty="0"/>
              <a:t> </a:t>
            </a:r>
            <a:r>
              <a:rPr lang="ko-KR" altLang="en-US" sz="8000" dirty="0" err="1"/>
              <a:t>순매도하는</a:t>
            </a:r>
            <a:r>
              <a:rPr lang="ko-KR" altLang="en-US" sz="8000" dirty="0"/>
              <a:t> 동안 외국인과 기관이 </a:t>
            </a:r>
            <a:r>
              <a:rPr lang="ko-KR" altLang="en-US" sz="8000" dirty="0" smtClean="0"/>
              <a:t>  각각 </a:t>
            </a:r>
            <a:r>
              <a:rPr lang="en-US" altLang="ko-KR" sz="8000" dirty="0" smtClean="0"/>
              <a:t>4,170</a:t>
            </a:r>
            <a:r>
              <a:rPr lang="ko-KR" altLang="en-US" sz="8000" dirty="0" err="1"/>
              <a:t>억원</a:t>
            </a:r>
            <a:r>
              <a:rPr lang="en-US" altLang="ko-KR" sz="8000" dirty="0"/>
              <a:t>, </a:t>
            </a:r>
            <a:r>
              <a:rPr lang="en-US" altLang="ko-KR" sz="8000" dirty="0" smtClean="0"/>
              <a:t>2,400</a:t>
            </a:r>
            <a:r>
              <a:rPr lang="ko-KR" altLang="en-US" sz="8000" dirty="0" err="1"/>
              <a:t>억원씩</a:t>
            </a:r>
            <a:r>
              <a:rPr lang="ko-KR" altLang="en-US" sz="8000" dirty="0"/>
              <a:t> </a:t>
            </a:r>
            <a:r>
              <a:rPr lang="ko-KR" altLang="en-US" sz="8000" dirty="0" err="1"/>
              <a:t>순매수하면서</a:t>
            </a:r>
            <a:r>
              <a:rPr lang="ko-KR" altLang="en-US" sz="8000" dirty="0"/>
              <a:t> 매물 소화에 </a:t>
            </a:r>
            <a:r>
              <a:rPr lang="ko-KR" altLang="en-US" sz="8000" dirty="0" smtClean="0"/>
              <a:t>나섰음</a:t>
            </a:r>
            <a:endParaRPr lang="en-US" altLang="ko-KR" sz="8000" dirty="0"/>
          </a:p>
          <a:p>
            <a:pPr marL="109728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ko-KR" altLang="en-US" sz="8000" dirty="0" smtClean="0"/>
              <a:t>국내 </a:t>
            </a:r>
            <a:r>
              <a:rPr lang="en-US" altLang="ko-KR" sz="8000" dirty="0"/>
              <a:t>11</a:t>
            </a:r>
            <a:r>
              <a:rPr lang="ko-KR" altLang="en-US" sz="8000" dirty="0"/>
              <a:t>월 수출이 월간 수출액으로 역대 최고치인 </a:t>
            </a:r>
            <a:r>
              <a:rPr lang="en-US" altLang="ko-KR" sz="8000" dirty="0"/>
              <a:t>604</a:t>
            </a:r>
            <a:r>
              <a:rPr lang="ko-KR" altLang="en-US" sz="8000" dirty="0" err="1"/>
              <a:t>억달러를</a:t>
            </a:r>
            <a:r>
              <a:rPr lang="ko-KR" altLang="en-US" sz="8000" dirty="0"/>
              <a:t> 기록한 점도 주 후반 증시 투자심리를 녹이는데 </a:t>
            </a:r>
            <a:r>
              <a:rPr lang="ko-KR" altLang="en-US" sz="8000" dirty="0" smtClean="0"/>
              <a:t>한몫</a:t>
            </a:r>
            <a:endParaRPr lang="en-US" altLang="ko-KR" sz="8000" dirty="0" smtClean="0"/>
          </a:p>
          <a:p>
            <a:pPr marL="109728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ko-KR" altLang="en-US" sz="8000" dirty="0" smtClean="0"/>
              <a:t>전년 </a:t>
            </a:r>
            <a:r>
              <a:rPr lang="ko-KR" altLang="en-US" sz="8000" dirty="0"/>
              <a:t>동기 대비 </a:t>
            </a:r>
            <a:r>
              <a:rPr lang="en-US" altLang="ko-KR" sz="8000" dirty="0"/>
              <a:t>32.1%</a:t>
            </a:r>
            <a:r>
              <a:rPr lang="ko-KR" altLang="en-US" sz="8000" dirty="0"/>
              <a:t>나 증가하면서 향후 공급 병목현상이 완화될 수 있다는 </a:t>
            </a:r>
            <a:r>
              <a:rPr lang="ko-KR" altLang="en-US" sz="8000" dirty="0" smtClean="0"/>
              <a:t>기대</a:t>
            </a:r>
            <a:endParaRPr lang="en-US" altLang="ko-KR" sz="8000" dirty="0" smtClean="0"/>
          </a:p>
          <a:p>
            <a:pPr marL="109728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ko-KR" altLang="en-US" sz="8000" dirty="0" smtClean="0"/>
              <a:t>코로나</a:t>
            </a:r>
            <a:r>
              <a:rPr lang="en-US" altLang="ko-KR" sz="8000" dirty="0"/>
              <a:t>19</a:t>
            </a:r>
            <a:r>
              <a:rPr lang="ko-KR" altLang="en-US" sz="8000" dirty="0"/>
              <a:t>로 인한 </a:t>
            </a:r>
            <a:r>
              <a:rPr lang="ko-KR" altLang="en-US" sz="8000" dirty="0" err="1"/>
              <a:t>공급망</a:t>
            </a:r>
            <a:r>
              <a:rPr lang="ko-KR" altLang="en-US" sz="8000" dirty="0"/>
              <a:t> 차질이 내년에 정상화되면 글로벌 </a:t>
            </a:r>
            <a:r>
              <a:rPr lang="ko-KR" altLang="en-US" sz="8000" dirty="0" smtClean="0"/>
              <a:t>교역      사이클에도 </a:t>
            </a:r>
            <a:r>
              <a:rPr lang="ko-KR" altLang="en-US" sz="8000" dirty="0"/>
              <a:t>긍정적인 영향을 미칠 거란 </a:t>
            </a:r>
            <a:r>
              <a:rPr lang="ko-KR" altLang="en-US" sz="8000" dirty="0" smtClean="0"/>
              <a:t>판단</a:t>
            </a:r>
            <a:r>
              <a:rPr lang="ko-KR" altLang="en-US" sz="8000" dirty="0"/>
              <a:t/>
            </a:r>
            <a:br>
              <a:rPr lang="ko-KR" altLang="en-US" sz="8000" dirty="0"/>
            </a:br>
            <a:endParaRPr lang="ko-KR" altLang="en-US" sz="8000" dirty="0"/>
          </a:p>
        </p:txBody>
      </p:sp>
    </p:spTree>
    <p:extLst>
      <p:ext uri="{BB962C8B-B14F-4D97-AF65-F5344CB8AC3E}">
        <p14:creationId xmlns:p14="http://schemas.microsoft.com/office/powerpoint/2010/main" val="100267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95536" y="2362877"/>
            <a:ext cx="8229600" cy="423447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ko-KR" altLang="en-US" sz="2000" dirty="0"/>
              <a:t>이번 </a:t>
            </a:r>
            <a:r>
              <a:rPr lang="ko-KR" altLang="en-US" sz="2000" dirty="0" smtClean="0"/>
              <a:t>주</a:t>
            </a:r>
            <a:r>
              <a:rPr lang="en-US" altLang="ko-KR" sz="2000" dirty="0" smtClean="0"/>
              <a:t>(6</a:t>
            </a:r>
            <a:r>
              <a:rPr lang="ko-KR" altLang="en-US" sz="2000" dirty="0" smtClean="0"/>
              <a:t>일</a:t>
            </a:r>
            <a:r>
              <a:rPr lang="en-US" altLang="ko-KR" sz="2000" dirty="0" smtClean="0"/>
              <a:t>~10</a:t>
            </a:r>
            <a:r>
              <a:rPr lang="ko-KR" altLang="en-US" sz="2000" dirty="0" smtClean="0"/>
              <a:t>일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 </a:t>
            </a:r>
            <a:r>
              <a:rPr lang="ko-KR" altLang="en-US" sz="2000" dirty="0" err="1"/>
              <a:t>오미크론</a:t>
            </a:r>
            <a:r>
              <a:rPr lang="ko-KR" altLang="en-US" sz="2000" dirty="0"/>
              <a:t> 변이와 </a:t>
            </a:r>
            <a:r>
              <a:rPr lang="ko-KR" altLang="en-US" sz="2000" dirty="0" smtClean="0"/>
              <a:t>관련 시장이 </a:t>
            </a:r>
            <a:r>
              <a:rPr lang="ko-KR" altLang="en-US" sz="2000" dirty="0"/>
              <a:t>등락을 거듭할 </a:t>
            </a:r>
            <a:r>
              <a:rPr lang="ko-KR" altLang="en-US" sz="2000" dirty="0" smtClean="0"/>
              <a:t>전망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en-US" altLang="ko-KR" sz="2000" dirty="0" smtClean="0"/>
              <a:t>2</a:t>
            </a:r>
            <a:r>
              <a:rPr lang="ko-KR" altLang="en-US" sz="2000" dirty="0"/>
              <a:t>주 뒤 남아프리카공화국 연구팀의 감염력</a:t>
            </a:r>
            <a:r>
              <a:rPr lang="en-US" altLang="ko-KR" sz="2000" dirty="0"/>
              <a:t>, </a:t>
            </a:r>
            <a:r>
              <a:rPr lang="ko-KR" altLang="en-US" sz="2000" dirty="0"/>
              <a:t>치사율</a:t>
            </a:r>
            <a:r>
              <a:rPr lang="en-US" altLang="ko-KR" sz="2000" dirty="0"/>
              <a:t>, </a:t>
            </a:r>
            <a:r>
              <a:rPr lang="ko-KR" altLang="en-US" sz="2000" dirty="0"/>
              <a:t>백신효과 등에 </a:t>
            </a:r>
            <a:r>
              <a:rPr lang="ko-KR" altLang="en-US" sz="2000" dirty="0" smtClean="0"/>
              <a:t>  관련된 </a:t>
            </a:r>
            <a:r>
              <a:rPr lang="ko-KR" altLang="en-US" sz="2000" dirty="0"/>
              <a:t>연구 결과가 발표되기까지 불확실성은 </a:t>
            </a:r>
            <a:r>
              <a:rPr lang="ko-KR" altLang="en-US" sz="2000" dirty="0" smtClean="0"/>
              <a:t>상존</a:t>
            </a:r>
            <a:endParaRPr lang="en-US" altLang="ko-KR" sz="2000" dirty="0"/>
          </a:p>
          <a:p>
            <a:pPr marL="109728" indent="0">
              <a:buNone/>
            </a:pPr>
            <a:r>
              <a:rPr lang="ko-KR" altLang="en-US" sz="2000" dirty="0" smtClean="0"/>
              <a:t>시장은 </a:t>
            </a:r>
            <a:r>
              <a:rPr lang="ko-KR" altLang="en-US" sz="2000" dirty="0" err="1"/>
              <a:t>오미크론</a:t>
            </a:r>
            <a:r>
              <a:rPr lang="ko-KR" altLang="en-US" sz="2000" dirty="0"/>
              <a:t> 변이로 인한 경기 둔화 </a:t>
            </a:r>
            <a:r>
              <a:rPr lang="ko-KR" altLang="en-US" sz="2000" dirty="0" smtClean="0"/>
              <a:t>우려에 </a:t>
            </a:r>
            <a:r>
              <a:rPr lang="ko-KR" altLang="en-US" sz="2000" dirty="0" err="1" smtClean="0"/>
              <a:t>혼조</a:t>
            </a:r>
            <a:r>
              <a:rPr lang="ko-KR" altLang="en-US" sz="2000" dirty="0" smtClean="0"/>
              <a:t> 예상</a:t>
            </a:r>
            <a:endParaRPr lang="en-US" altLang="ko-KR" sz="2000" dirty="0" smtClean="0"/>
          </a:p>
          <a:p>
            <a:pPr marL="109728" indent="0">
              <a:buNone/>
            </a:pPr>
            <a:endParaRPr lang="en-US" altLang="ko-KR" sz="2000" dirty="0"/>
          </a:p>
          <a:p>
            <a:pPr marL="109728" indent="0">
              <a:buNone/>
            </a:pPr>
            <a:r>
              <a:rPr lang="ko-KR" altLang="en-US" sz="2000" dirty="0" err="1"/>
              <a:t>오미크론</a:t>
            </a:r>
            <a:r>
              <a:rPr lang="ko-KR" altLang="en-US" sz="2000" dirty="0"/>
              <a:t> 외 연준 입장 변화도 </a:t>
            </a:r>
            <a:r>
              <a:rPr lang="ko-KR" altLang="en-US" sz="2000" dirty="0" smtClean="0"/>
              <a:t>주목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ko-KR" altLang="en-US" sz="2000" dirty="0" smtClean="0"/>
              <a:t>파월 </a:t>
            </a:r>
            <a:r>
              <a:rPr lang="ko-KR" altLang="en-US" sz="2000" dirty="0"/>
              <a:t>의장이 </a:t>
            </a:r>
            <a:r>
              <a:rPr lang="en-US" altLang="ko-KR" sz="2000" dirty="0"/>
              <a:t>2022</a:t>
            </a:r>
            <a:r>
              <a:rPr lang="ko-KR" altLang="en-US" sz="2000" dirty="0"/>
              <a:t>년 하반기에 인플레이션이 안정될지 확신할 수 없고</a:t>
            </a:r>
            <a:r>
              <a:rPr lang="en-US" altLang="ko-KR" sz="2000" dirty="0"/>
              <a:t>, </a:t>
            </a:r>
            <a:r>
              <a:rPr lang="ko-KR" altLang="en-US" sz="2000" dirty="0"/>
              <a:t>물가 </a:t>
            </a:r>
            <a:r>
              <a:rPr lang="ko-KR" altLang="en-US" sz="2000" dirty="0" smtClean="0"/>
              <a:t>안정 </a:t>
            </a:r>
            <a:r>
              <a:rPr lang="ko-KR" altLang="en-US" sz="2000" dirty="0"/>
              <a:t>위해 </a:t>
            </a:r>
            <a:r>
              <a:rPr lang="ko-KR" altLang="en-US" sz="2000" dirty="0" err="1"/>
              <a:t>테이퍼링</a:t>
            </a:r>
            <a:r>
              <a:rPr lang="ko-KR" altLang="en-US" sz="2000" dirty="0"/>
              <a:t> 일정을 가속하는 </a:t>
            </a:r>
            <a:r>
              <a:rPr lang="ko-KR" altLang="en-US" sz="2000" dirty="0" smtClean="0"/>
              <a:t>방안 </a:t>
            </a:r>
            <a:r>
              <a:rPr lang="ko-KR" altLang="en-US" sz="2000" dirty="0"/>
              <a:t>고려해야 한다고 </a:t>
            </a:r>
            <a:r>
              <a:rPr lang="ko-KR" altLang="en-US" sz="2000" dirty="0" smtClean="0"/>
              <a:t>발언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ko-KR" altLang="en-US" sz="2000" dirty="0" smtClean="0"/>
              <a:t>높은 </a:t>
            </a:r>
            <a:r>
              <a:rPr lang="ko-KR" altLang="en-US" sz="2000" dirty="0"/>
              <a:t>물가 상승으로 </a:t>
            </a:r>
            <a:r>
              <a:rPr lang="ko-KR" altLang="en-US" sz="2000" dirty="0" err="1"/>
              <a:t>테이퍼링</a:t>
            </a:r>
            <a:r>
              <a:rPr lang="ko-KR" altLang="en-US" sz="2000" dirty="0"/>
              <a:t> 가속화와 금리 인상이 예상보다 </a:t>
            </a:r>
            <a:r>
              <a:rPr lang="ko-KR" altLang="en-US" sz="2000" dirty="0" smtClean="0"/>
              <a:t>빨라   질 </a:t>
            </a:r>
            <a:r>
              <a:rPr lang="ko-KR" altLang="en-US" sz="2000" dirty="0"/>
              <a:t>수 있는 </a:t>
            </a:r>
            <a:r>
              <a:rPr lang="ko-KR" altLang="en-US" sz="2000" dirty="0" smtClean="0"/>
              <a:t>대목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ko-KR" sz="3200" dirty="0">
                <a:effectLst/>
              </a:rPr>
              <a:t>12</a:t>
            </a:r>
            <a:r>
              <a:rPr lang="ko-KR" altLang="en-US" sz="3200" dirty="0">
                <a:effectLst/>
              </a:rPr>
              <a:t>월 </a:t>
            </a:r>
            <a:r>
              <a:rPr lang="en-US" altLang="ko-KR" sz="3200" dirty="0">
                <a:effectLst/>
              </a:rPr>
              <a:t>FOMC</a:t>
            </a:r>
            <a:r>
              <a:rPr lang="ko-KR" altLang="en-US" sz="3200" dirty="0">
                <a:effectLst/>
              </a:rPr>
              <a:t>까지 혼란</a:t>
            </a:r>
            <a:r>
              <a:rPr lang="en-US" altLang="ko-KR" sz="3200" dirty="0" smtClean="0">
                <a:effectLst/>
              </a:rPr>
              <a:t>…</a:t>
            </a:r>
            <a:br>
              <a:rPr lang="en-US" altLang="ko-KR" sz="3200" dirty="0" smtClean="0">
                <a:effectLst/>
              </a:rPr>
            </a:br>
            <a:r>
              <a:rPr lang="ko-KR" altLang="en-US" sz="3200" dirty="0" smtClean="0">
                <a:effectLst/>
              </a:rPr>
              <a:t>인플레 </a:t>
            </a:r>
            <a:r>
              <a:rPr lang="ko-KR" altLang="en-US" sz="3200" dirty="0">
                <a:effectLst/>
              </a:rPr>
              <a:t>압박에 </a:t>
            </a:r>
            <a:r>
              <a:rPr lang="ko-KR" altLang="en-US" sz="3200" dirty="0" err="1">
                <a:effectLst/>
              </a:rPr>
              <a:t>테이퍼링</a:t>
            </a:r>
            <a:r>
              <a:rPr lang="ko-KR" altLang="en-US" sz="3200" dirty="0">
                <a:effectLst/>
              </a:rPr>
              <a:t> 시점 주목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93901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6</a:t>
            </a:r>
            <a:r>
              <a:rPr lang="ko-KR" altLang="en-US" dirty="0" smtClean="0"/>
              <a:t>일 </a:t>
            </a:r>
            <a:r>
              <a:rPr lang="ko-KR" altLang="en-US" dirty="0" err="1" smtClean="0"/>
              <a:t>유로존</a:t>
            </a:r>
            <a:r>
              <a:rPr lang="ko-KR" altLang="en-US" dirty="0" smtClean="0"/>
              <a:t> 재무장관회의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7</a:t>
            </a:r>
            <a:r>
              <a:rPr lang="ko-KR" altLang="en-US" dirty="0" smtClean="0"/>
              <a:t>일 중국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월 수출입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유로존</a:t>
            </a:r>
            <a:r>
              <a:rPr lang="ko-KR" altLang="en-US" dirty="0" smtClean="0"/>
              <a:t> </a:t>
            </a:r>
            <a:r>
              <a:rPr lang="en-US" altLang="ko-KR" dirty="0" smtClean="0"/>
              <a:t>3</a:t>
            </a:r>
            <a:r>
              <a:rPr lang="ko-KR" altLang="en-US" dirty="0" smtClean="0"/>
              <a:t>분기 </a:t>
            </a:r>
            <a:r>
              <a:rPr lang="en-US" altLang="ko-KR" dirty="0" smtClean="0"/>
              <a:t>GDP</a:t>
            </a:r>
          </a:p>
          <a:p>
            <a:endParaRPr lang="en-US" altLang="ko-KR" dirty="0"/>
          </a:p>
          <a:p>
            <a:r>
              <a:rPr lang="en-US" altLang="ko-KR" dirty="0" smtClean="0"/>
              <a:t>9</a:t>
            </a:r>
            <a:r>
              <a:rPr lang="ko-KR" altLang="en-US" dirty="0" smtClean="0"/>
              <a:t>일 중국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월 소비자물가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10</a:t>
            </a:r>
            <a:r>
              <a:rPr lang="ko-KR" altLang="en-US" dirty="0" smtClean="0"/>
              <a:t>일 미국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월 소비자물가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11</a:t>
            </a:r>
            <a:r>
              <a:rPr lang="ko-KR" altLang="en-US" dirty="0" smtClean="0"/>
              <a:t>일 미국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월 </a:t>
            </a:r>
            <a:r>
              <a:rPr lang="ko-KR" altLang="en-US" dirty="0" err="1" smtClean="0"/>
              <a:t>미시간대</a:t>
            </a:r>
            <a:r>
              <a:rPr lang="ko-KR" altLang="en-US" dirty="0" smtClean="0"/>
              <a:t> 소비자 신뢰지수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3600" dirty="0">
                <a:effectLst/>
              </a:rPr>
              <a:t>주목할 만한 경제 일정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4970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</TotalTime>
  <Words>423</Words>
  <Application>Microsoft Office PowerPoint</Application>
  <PresentationFormat>화면 슬라이드 쇼(4:3)</PresentationFormat>
  <Paragraphs>40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광장</vt:lpstr>
      <vt:lpstr>[주간증시전망]  오미크론 변이로 인한 경기 둔화 우려에 증시 '흔들' 높은 물가상승 따라 테이퍼링 가속화 여부도 관심 12월 FOMC 앞두고 변동성 커질 가능성 높아</vt:lpstr>
      <vt:lpstr>‘오미크론’ 바이러스 공포에 흔들린 시장</vt:lpstr>
      <vt:lpstr>PowerPoint 프레젠테이션</vt:lpstr>
      <vt:lpstr>12월 FOMC까지 혼란… 인플레 압박에 테이퍼링 시점 주목</vt:lpstr>
      <vt:lpstr>주목할 만한 경제 일정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[주간증시전망]  오미크론 변이로 인한 경기 둔화 우려에 증시 '흔들' 높은 물가상승 따라 테이퍼링 가속화 여부도 관심 12월 FOMC 앞두고 변동성 커질 가능성 높아</dc:title>
  <dc:creator>컴맛집</dc:creator>
  <cp:lastModifiedBy>컴맛집</cp:lastModifiedBy>
  <cp:revision>6</cp:revision>
  <dcterms:created xsi:type="dcterms:W3CDTF">2021-12-05T14:01:46Z</dcterms:created>
  <dcterms:modified xsi:type="dcterms:W3CDTF">2021-12-05T15:02:25Z</dcterms:modified>
</cp:coreProperties>
</file>